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9"/>
  </p:notesMasterIdLst>
  <p:sldIdLst>
    <p:sldId id="256" r:id="rId2"/>
    <p:sldId id="282" r:id="rId3"/>
    <p:sldId id="324" r:id="rId4"/>
    <p:sldId id="313" r:id="rId5"/>
    <p:sldId id="300" r:id="rId6"/>
    <p:sldId id="309" r:id="rId7"/>
    <p:sldId id="301" r:id="rId8"/>
    <p:sldId id="302" r:id="rId9"/>
    <p:sldId id="310" r:id="rId10"/>
    <p:sldId id="314" r:id="rId11"/>
    <p:sldId id="315" r:id="rId12"/>
    <p:sldId id="316" r:id="rId13"/>
    <p:sldId id="317" r:id="rId14"/>
    <p:sldId id="318" r:id="rId15"/>
    <p:sldId id="319" r:id="rId16"/>
    <p:sldId id="320" r:id="rId17"/>
    <p:sldId id="321" r:id="rId18"/>
    <p:sldId id="303" r:id="rId19"/>
    <p:sldId id="290" r:id="rId20"/>
    <p:sldId id="305" r:id="rId21"/>
    <p:sldId id="307" r:id="rId22"/>
    <p:sldId id="308" r:id="rId23"/>
    <p:sldId id="325" r:id="rId24"/>
    <p:sldId id="322" r:id="rId25"/>
    <p:sldId id="323" r:id="rId26"/>
    <p:sldId id="294" r:id="rId27"/>
    <p:sldId id="289"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DA8DAB-328B-4012-A0F2-BD5A885547A8}">
          <p14:sldIdLst>
            <p14:sldId id="256"/>
            <p14:sldId id="282"/>
            <p14:sldId id="324"/>
            <p14:sldId id="313"/>
            <p14:sldId id="300"/>
            <p14:sldId id="309"/>
            <p14:sldId id="301"/>
            <p14:sldId id="302"/>
            <p14:sldId id="310"/>
            <p14:sldId id="314"/>
            <p14:sldId id="315"/>
            <p14:sldId id="316"/>
            <p14:sldId id="317"/>
            <p14:sldId id="318"/>
            <p14:sldId id="319"/>
            <p14:sldId id="320"/>
            <p14:sldId id="321"/>
            <p14:sldId id="303"/>
            <p14:sldId id="290"/>
            <p14:sldId id="305"/>
            <p14:sldId id="307"/>
            <p14:sldId id="308"/>
            <p14:sldId id="325"/>
            <p14:sldId id="322"/>
            <p14:sldId id="323"/>
            <p14:sldId id="294"/>
            <p14:sldId id="289"/>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847" autoAdjust="0"/>
  </p:normalViewPr>
  <p:slideViewPr>
    <p:cSldViewPr>
      <p:cViewPr>
        <p:scale>
          <a:sx n="62" d="100"/>
          <a:sy n="62" d="100"/>
        </p:scale>
        <p:origin x="-2436" y="-288"/>
      </p:cViewPr>
      <p:guideLst>
        <p:guide orient="horz" pos="2160"/>
        <p:guide pos="2880"/>
      </p:guideLst>
    </p:cSldViewPr>
  </p:slideViewPr>
  <p:notesTextViewPr>
    <p:cViewPr>
      <p:scale>
        <a:sx n="1" d="1"/>
        <a:sy n="1" d="1"/>
      </p:scale>
      <p:origin x="0" y="0"/>
    </p:cViewPr>
  </p:notesTextViewPr>
  <p:sorterViewPr>
    <p:cViewPr>
      <p:scale>
        <a:sx n="100" d="100"/>
        <a:sy n="100" d="100"/>
      </p:scale>
      <p:origin x="0" y="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7097C2-0FAE-485A-ACF9-C62E9147D3FC}"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US"/>
        </a:p>
      </dgm:t>
    </dgm:pt>
    <dgm:pt modelId="{563AE506-8281-4CE9-BB5C-8A4970B73890}">
      <dgm:prSet phldrT="[Text]" custT="1"/>
      <dgm:spPr/>
      <dgm:t>
        <a:bodyPr/>
        <a:lstStyle/>
        <a:p>
          <a:pPr algn="ctr"/>
          <a:r>
            <a:rPr lang="en-US" sz="2000" dirty="0" smtClean="0">
              <a:latin typeface="Perpetua" pitchFamily="18" charset="0"/>
            </a:rPr>
            <a:t>More</a:t>
          </a:r>
          <a:endParaRPr lang="en-US" sz="2000" dirty="0">
            <a:latin typeface="Perpetua" pitchFamily="18" charset="0"/>
          </a:endParaRPr>
        </a:p>
      </dgm:t>
    </dgm:pt>
    <dgm:pt modelId="{020D0EEB-08AF-4D82-AF9C-19FD817ED416}" type="parTrans" cxnId="{F1E6ED33-67F2-4EF3-9AF3-B7098D03B53C}">
      <dgm:prSet/>
      <dgm:spPr/>
      <dgm:t>
        <a:bodyPr/>
        <a:lstStyle/>
        <a:p>
          <a:endParaRPr lang="en-US"/>
        </a:p>
      </dgm:t>
    </dgm:pt>
    <dgm:pt modelId="{1A8D71B8-E3C1-41DE-9D2C-B9A2695E4A13}" type="sibTrans" cxnId="{F1E6ED33-67F2-4EF3-9AF3-B7098D03B53C}">
      <dgm:prSet/>
      <dgm:spPr/>
      <dgm:t>
        <a:bodyPr/>
        <a:lstStyle/>
        <a:p>
          <a:endParaRPr lang="en-US"/>
        </a:p>
      </dgm:t>
    </dgm:pt>
    <dgm:pt modelId="{67471B59-9573-407B-BF97-DD3F4B824413}">
      <dgm:prSet phldrT="[Text]" custT="1"/>
      <dgm:spPr/>
      <dgm:t>
        <a:bodyPr/>
        <a:lstStyle/>
        <a:p>
          <a:pPr algn="ctr"/>
          <a:r>
            <a:rPr lang="en-US" sz="2000" dirty="0" smtClean="0">
              <a:latin typeface="Perpetua" pitchFamily="18" charset="0"/>
            </a:rPr>
            <a:t>Less</a:t>
          </a:r>
          <a:endParaRPr lang="en-US" sz="2000" dirty="0">
            <a:latin typeface="Perpetua" pitchFamily="18" charset="0"/>
          </a:endParaRPr>
        </a:p>
      </dgm:t>
    </dgm:pt>
    <dgm:pt modelId="{A06AA920-4F07-4C34-8A1C-079B5DAD749D}" type="parTrans" cxnId="{FE6C2BF8-B8BD-49F5-BE39-7BA0F4B66727}">
      <dgm:prSet/>
      <dgm:spPr/>
      <dgm:t>
        <a:bodyPr/>
        <a:lstStyle/>
        <a:p>
          <a:endParaRPr lang="en-US"/>
        </a:p>
      </dgm:t>
    </dgm:pt>
    <dgm:pt modelId="{9D293708-41B1-4292-BFF7-8AF649561B52}" type="sibTrans" cxnId="{FE6C2BF8-B8BD-49F5-BE39-7BA0F4B66727}">
      <dgm:prSet/>
      <dgm:spPr/>
      <dgm:t>
        <a:bodyPr/>
        <a:lstStyle/>
        <a:p>
          <a:endParaRPr lang="en-US"/>
        </a:p>
      </dgm:t>
    </dgm:pt>
    <dgm:pt modelId="{9E36307C-98F3-4169-9E4F-724A562AADCC}" type="pres">
      <dgm:prSet presAssocID="{E47097C2-0FAE-485A-ACF9-C62E9147D3FC}" presName="compositeShape" presStyleCnt="0">
        <dgm:presLayoutVars>
          <dgm:chMax val="2"/>
          <dgm:dir/>
          <dgm:resizeHandles val="exact"/>
        </dgm:presLayoutVars>
      </dgm:prSet>
      <dgm:spPr/>
      <dgm:t>
        <a:bodyPr/>
        <a:lstStyle/>
        <a:p>
          <a:endParaRPr lang="en-US"/>
        </a:p>
      </dgm:t>
    </dgm:pt>
    <dgm:pt modelId="{AB708003-6ABE-40A1-B8B9-447CC0B0FB9B}" type="pres">
      <dgm:prSet presAssocID="{563AE506-8281-4CE9-BB5C-8A4970B73890}" presName="upArrow" presStyleLbl="node1" presStyleIdx="0" presStyleCnt="2" custScaleX="127368" custLinFactNeighborX="19614" custLinFactNeighborY="-6943"/>
      <dgm:spPr>
        <a:solidFill>
          <a:srgbClr val="0070C0"/>
        </a:solidFill>
      </dgm:spPr>
      <dgm:t>
        <a:bodyPr/>
        <a:lstStyle/>
        <a:p>
          <a:endParaRPr lang="en-US"/>
        </a:p>
      </dgm:t>
    </dgm:pt>
    <dgm:pt modelId="{0EBB1239-56D1-4A17-B708-1ADEF0AB7B05}" type="pres">
      <dgm:prSet presAssocID="{563AE506-8281-4CE9-BB5C-8A4970B73890}" presName="upArrowText" presStyleLbl="revTx" presStyleIdx="0" presStyleCnt="2" custScaleX="151120" custScaleY="16943" custLinFactNeighborX="2421" custLinFactNeighborY="3843">
        <dgm:presLayoutVars>
          <dgm:chMax val="0"/>
          <dgm:bulletEnabled val="1"/>
        </dgm:presLayoutVars>
      </dgm:prSet>
      <dgm:spPr/>
      <dgm:t>
        <a:bodyPr/>
        <a:lstStyle/>
        <a:p>
          <a:endParaRPr lang="en-US"/>
        </a:p>
      </dgm:t>
    </dgm:pt>
    <dgm:pt modelId="{A0E4BA3F-3A70-402D-BCF5-7C88DE96F734}" type="pres">
      <dgm:prSet presAssocID="{67471B59-9573-407B-BF97-DD3F4B824413}" presName="downArrow" presStyleLbl="node1" presStyleIdx="1" presStyleCnt="2" custScaleX="123908" custLinFactNeighborX="-13366"/>
      <dgm:spPr>
        <a:solidFill>
          <a:schemeClr val="tx2"/>
        </a:solidFill>
      </dgm:spPr>
      <dgm:t>
        <a:bodyPr/>
        <a:lstStyle/>
        <a:p>
          <a:endParaRPr lang="en-US"/>
        </a:p>
      </dgm:t>
    </dgm:pt>
    <dgm:pt modelId="{6EA56C9A-2EF8-44FA-9D77-0A9A7452E4E7}" type="pres">
      <dgm:prSet presAssocID="{67471B59-9573-407B-BF97-DD3F4B824413}" presName="downArrowText" presStyleLbl="revTx" presStyleIdx="1" presStyleCnt="2" custScaleX="127551" custScaleY="15463" custLinFactNeighborX="-27320">
        <dgm:presLayoutVars>
          <dgm:chMax val="0"/>
          <dgm:bulletEnabled val="1"/>
        </dgm:presLayoutVars>
      </dgm:prSet>
      <dgm:spPr/>
      <dgm:t>
        <a:bodyPr/>
        <a:lstStyle/>
        <a:p>
          <a:endParaRPr lang="en-US"/>
        </a:p>
      </dgm:t>
    </dgm:pt>
  </dgm:ptLst>
  <dgm:cxnLst>
    <dgm:cxn modelId="{EEBD73AA-FF66-4CEF-9F0A-DD033442E986}" type="presOf" srcId="{563AE506-8281-4CE9-BB5C-8A4970B73890}" destId="{0EBB1239-56D1-4A17-B708-1ADEF0AB7B05}" srcOrd="0" destOrd="0" presId="urn:microsoft.com/office/officeart/2005/8/layout/arrow4"/>
    <dgm:cxn modelId="{FE6C2BF8-B8BD-49F5-BE39-7BA0F4B66727}" srcId="{E47097C2-0FAE-485A-ACF9-C62E9147D3FC}" destId="{67471B59-9573-407B-BF97-DD3F4B824413}" srcOrd="1" destOrd="0" parTransId="{A06AA920-4F07-4C34-8A1C-079B5DAD749D}" sibTransId="{9D293708-41B1-4292-BFF7-8AF649561B52}"/>
    <dgm:cxn modelId="{AC9E3EA9-0B6E-47D6-9AD3-B5694C56251E}" type="presOf" srcId="{67471B59-9573-407B-BF97-DD3F4B824413}" destId="{6EA56C9A-2EF8-44FA-9D77-0A9A7452E4E7}" srcOrd="0" destOrd="0" presId="urn:microsoft.com/office/officeart/2005/8/layout/arrow4"/>
    <dgm:cxn modelId="{E1992366-8D75-4C88-B37F-A9776A4C4064}" type="presOf" srcId="{E47097C2-0FAE-485A-ACF9-C62E9147D3FC}" destId="{9E36307C-98F3-4169-9E4F-724A562AADCC}" srcOrd="0" destOrd="0" presId="urn:microsoft.com/office/officeart/2005/8/layout/arrow4"/>
    <dgm:cxn modelId="{F1E6ED33-67F2-4EF3-9AF3-B7098D03B53C}" srcId="{E47097C2-0FAE-485A-ACF9-C62E9147D3FC}" destId="{563AE506-8281-4CE9-BB5C-8A4970B73890}" srcOrd="0" destOrd="0" parTransId="{020D0EEB-08AF-4D82-AF9C-19FD817ED416}" sibTransId="{1A8D71B8-E3C1-41DE-9D2C-B9A2695E4A13}"/>
    <dgm:cxn modelId="{8EE1ECC9-D782-41AC-AFB6-0656C307ACAD}" type="presParOf" srcId="{9E36307C-98F3-4169-9E4F-724A562AADCC}" destId="{AB708003-6ABE-40A1-B8B9-447CC0B0FB9B}" srcOrd="0" destOrd="0" presId="urn:microsoft.com/office/officeart/2005/8/layout/arrow4"/>
    <dgm:cxn modelId="{ACD8B71A-384A-4DE1-9F18-011264119403}" type="presParOf" srcId="{9E36307C-98F3-4169-9E4F-724A562AADCC}" destId="{0EBB1239-56D1-4A17-B708-1ADEF0AB7B05}" srcOrd="1" destOrd="0" presId="urn:microsoft.com/office/officeart/2005/8/layout/arrow4"/>
    <dgm:cxn modelId="{57F00023-AC46-4582-84B5-6582291CF23D}" type="presParOf" srcId="{9E36307C-98F3-4169-9E4F-724A562AADCC}" destId="{A0E4BA3F-3A70-402D-BCF5-7C88DE96F734}" srcOrd="2" destOrd="0" presId="urn:microsoft.com/office/officeart/2005/8/layout/arrow4"/>
    <dgm:cxn modelId="{CB623D1E-7FE0-45C9-81D5-C5846DC3AC6A}" type="presParOf" srcId="{9E36307C-98F3-4169-9E4F-724A562AADCC}" destId="{6EA56C9A-2EF8-44FA-9D77-0A9A7452E4E7}" srcOrd="3" destOrd="0" presId="urn:microsoft.com/office/officeart/2005/8/layout/arrow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7097C2-0FAE-485A-ACF9-C62E9147D3FC}"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US"/>
        </a:p>
      </dgm:t>
    </dgm:pt>
    <dgm:pt modelId="{563AE506-8281-4CE9-BB5C-8A4970B73890}">
      <dgm:prSet phldrT="[Text]" custT="1"/>
      <dgm:spPr/>
      <dgm:t>
        <a:bodyPr/>
        <a:lstStyle/>
        <a:p>
          <a:pPr algn="ctr"/>
          <a:r>
            <a:rPr lang="en-US" sz="2000" dirty="0" smtClean="0">
              <a:latin typeface="Perpetua" pitchFamily="18" charset="0"/>
            </a:rPr>
            <a:t>More</a:t>
          </a:r>
          <a:endParaRPr lang="en-US" sz="2000" dirty="0">
            <a:latin typeface="Perpetua" pitchFamily="18" charset="0"/>
          </a:endParaRPr>
        </a:p>
      </dgm:t>
    </dgm:pt>
    <dgm:pt modelId="{020D0EEB-08AF-4D82-AF9C-19FD817ED416}" type="parTrans" cxnId="{F1E6ED33-67F2-4EF3-9AF3-B7098D03B53C}">
      <dgm:prSet/>
      <dgm:spPr/>
      <dgm:t>
        <a:bodyPr/>
        <a:lstStyle/>
        <a:p>
          <a:endParaRPr lang="en-US"/>
        </a:p>
      </dgm:t>
    </dgm:pt>
    <dgm:pt modelId="{1A8D71B8-E3C1-41DE-9D2C-B9A2695E4A13}" type="sibTrans" cxnId="{F1E6ED33-67F2-4EF3-9AF3-B7098D03B53C}">
      <dgm:prSet/>
      <dgm:spPr/>
      <dgm:t>
        <a:bodyPr/>
        <a:lstStyle/>
        <a:p>
          <a:endParaRPr lang="en-US"/>
        </a:p>
      </dgm:t>
    </dgm:pt>
    <dgm:pt modelId="{67471B59-9573-407B-BF97-DD3F4B824413}">
      <dgm:prSet phldrT="[Text]" custT="1"/>
      <dgm:spPr/>
      <dgm:t>
        <a:bodyPr/>
        <a:lstStyle/>
        <a:p>
          <a:pPr algn="ctr"/>
          <a:r>
            <a:rPr lang="en-US" sz="2000" dirty="0" smtClean="0">
              <a:latin typeface="Perpetua" pitchFamily="18" charset="0"/>
            </a:rPr>
            <a:t>Less</a:t>
          </a:r>
          <a:endParaRPr lang="en-US" sz="2000" dirty="0">
            <a:latin typeface="Perpetua" pitchFamily="18" charset="0"/>
          </a:endParaRPr>
        </a:p>
      </dgm:t>
    </dgm:pt>
    <dgm:pt modelId="{A06AA920-4F07-4C34-8A1C-079B5DAD749D}" type="parTrans" cxnId="{FE6C2BF8-B8BD-49F5-BE39-7BA0F4B66727}">
      <dgm:prSet/>
      <dgm:spPr/>
      <dgm:t>
        <a:bodyPr/>
        <a:lstStyle/>
        <a:p>
          <a:endParaRPr lang="en-US"/>
        </a:p>
      </dgm:t>
    </dgm:pt>
    <dgm:pt modelId="{9D293708-41B1-4292-BFF7-8AF649561B52}" type="sibTrans" cxnId="{FE6C2BF8-B8BD-49F5-BE39-7BA0F4B66727}">
      <dgm:prSet/>
      <dgm:spPr/>
      <dgm:t>
        <a:bodyPr/>
        <a:lstStyle/>
        <a:p>
          <a:endParaRPr lang="en-US"/>
        </a:p>
      </dgm:t>
    </dgm:pt>
    <dgm:pt modelId="{9E36307C-98F3-4169-9E4F-724A562AADCC}" type="pres">
      <dgm:prSet presAssocID="{E47097C2-0FAE-485A-ACF9-C62E9147D3FC}" presName="compositeShape" presStyleCnt="0">
        <dgm:presLayoutVars>
          <dgm:chMax val="2"/>
          <dgm:dir/>
          <dgm:resizeHandles val="exact"/>
        </dgm:presLayoutVars>
      </dgm:prSet>
      <dgm:spPr/>
      <dgm:t>
        <a:bodyPr/>
        <a:lstStyle/>
        <a:p>
          <a:endParaRPr lang="en-US"/>
        </a:p>
      </dgm:t>
    </dgm:pt>
    <dgm:pt modelId="{AB708003-6ABE-40A1-B8B9-447CC0B0FB9B}" type="pres">
      <dgm:prSet presAssocID="{563AE506-8281-4CE9-BB5C-8A4970B73890}" presName="upArrow" presStyleLbl="node1" presStyleIdx="0" presStyleCnt="2" custScaleX="127368" custLinFactNeighborX="17807"/>
      <dgm:spPr>
        <a:solidFill>
          <a:srgbClr val="0070C0"/>
        </a:solidFill>
      </dgm:spPr>
      <dgm:t>
        <a:bodyPr/>
        <a:lstStyle/>
        <a:p>
          <a:endParaRPr lang="en-US"/>
        </a:p>
      </dgm:t>
    </dgm:pt>
    <dgm:pt modelId="{0EBB1239-56D1-4A17-B708-1ADEF0AB7B05}" type="pres">
      <dgm:prSet presAssocID="{563AE506-8281-4CE9-BB5C-8A4970B73890}" presName="upArrowText" presStyleLbl="revTx" presStyleIdx="0" presStyleCnt="2" custScaleX="151120" custScaleY="16943" custLinFactNeighborX="2421" custLinFactNeighborY="3843">
        <dgm:presLayoutVars>
          <dgm:chMax val="0"/>
          <dgm:bulletEnabled val="1"/>
        </dgm:presLayoutVars>
      </dgm:prSet>
      <dgm:spPr/>
      <dgm:t>
        <a:bodyPr/>
        <a:lstStyle/>
        <a:p>
          <a:endParaRPr lang="en-US"/>
        </a:p>
      </dgm:t>
    </dgm:pt>
    <dgm:pt modelId="{A0E4BA3F-3A70-402D-BCF5-7C88DE96F734}" type="pres">
      <dgm:prSet presAssocID="{67471B59-9573-407B-BF97-DD3F4B824413}" presName="downArrow" presStyleLbl="node1" presStyleIdx="1" presStyleCnt="2" custScaleX="123908" custLinFactNeighborX="-13366"/>
      <dgm:spPr>
        <a:solidFill>
          <a:schemeClr val="tx2"/>
        </a:solidFill>
      </dgm:spPr>
      <dgm:t>
        <a:bodyPr/>
        <a:lstStyle/>
        <a:p>
          <a:endParaRPr lang="en-US"/>
        </a:p>
      </dgm:t>
    </dgm:pt>
    <dgm:pt modelId="{6EA56C9A-2EF8-44FA-9D77-0A9A7452E4E7}" type="pres">
      <dgm:prSet presAssocID="{67471B59-9573-407B-BF97-DD3F4B824413}" presName="downArrowText" presStyleLbl="revTx" presStyleIdx="1" presStyleCnt="2" custScaleX="127551" custScaleY="15463" custLinFactNeighborX="-27320">
        <dgm:presLayoutVars>
          <dgm:chMax val="0"/>
          <dgm:bulletEnabled val="1"/>
        </dgm:presLayoutVars>
      </dgm:prSet>
      <dgm:spPr/>
      <dgm:t>
        <a:bodyPr/>
        <a:lstStyle/>
        <a:p>
          <a:endParaRPr lang="en-US"/>
        </a:p>
      </dgm:t>
    </dgm:pt>
  </dgm:ptLst>
  <dgm:cxnLst>
    <dgm:cxn modelId="{B8260FB1-C88C-49A5-99BF-EB1E566460A4}" type="presOf" srcId="{E47097C2-0FAE-485A-ACF9-C62E9147D3FC}" destId="{9E36307C-98F3-4169-9E4F-724A562AADCC}" srcOrd="0" destOrd="0" presId="urn:microsoft.com/office/officeart/2005/8/layout/arrow4"/>
    <dgm:cxn modelId="{FE6C2BF8-B8BD-49F5-BE39-7BA0F4B66727}" srcId="{E47097C2-0FAE-485A-ACF9-C62E9147D3FC}" destId="{67471B59-9573-407B-BF97-DD3F4B824413}" srcOrd="1" destOrd="0" parTransId="{A06AA920-4F07-4C34-8A1C-079B5DAD749D}" sibTransId="{9D293708-41B1-4292-BFF7-8AF649561B52}"/>
    <dgm:cxn modelId="{2C762DBA-FA07-4B7D-ADF8-B7291A43F4E8}" type="presOf" srcId="{563AE506-8281-4CE9-BB5C-8A4970B73890}" destId="{0EBB1239-56D1-4A17-B708-1ADEF0AB7B05}" srcOrd="0" destOrd="0" presId="urn:microsoft.com/office/officeart/2005/8/layout/arrow4"/>
    <dgm:cxn modelId="{F1E6ED33-67F2-4EF3-9AF3-B7098D03B53C}" srcId="{E47097C2-0FAE-485A-ACF9-C62E9147D3FC}" destId="{563AE506-8281-4CE9-BB5C-8A4970B73890}" srcOrd="0" destOrd="0" parTransId="{020D0EEB-08AF-4D82-AF9C-19FD817ED416}" sibTransId="{1A8D71B8-E3C1-41DE-9D2C-B9A2695E4A13}"/>
    <dgm:cxn modelId="{4836747D-1CF1-4048-9A82-1B80F2FA7E6C}" type="presOf" srcId="{67471B59-9573-407B-BF97-DD3F4B824413}" destId="{6EA56C9A-2EF8-44FA-9D77-0A9A7452E4E7}" srcOrd="0" destOrd="0" presId="urn:microsoft.com/office/officeart/2005/8/layout/arrow4"/>
    <dgm:cxn modelId="{864BB613-AA51-42DF-8AAC-056740C091FB}" type="presParOf" srcId="{9E36307C-98F3-4169-9E4F-724A562AADCC}" destId="{AB708003-6ABE-40A1-B8B9-447CC0B0FB9B}" srcOrd="0" destOrd="0" presId="urn:microsoft.com/office/officeart/2005/8/layout/arrow4"/>
    <dgm:cxn modelId="{F205FFDD-0B38-4EE1-8DD4-ABADF9E9DE80}" type="presParOf" srcId="{9E36307C-98F3-4169-9E4F-724A562AADCC}" destId="{0EBB1239-56D1-4A17-B708-1ADEF0AB7B05}" srcOrd="1" destOrd="0" presId="urn:microsoft.com/office/officeart/2005/8/layout/arrow4"/>
    <dgm:cxn modelId="{8ADE3C1B-15F9-4C93-BEA1-61909AE65E53}" type="presParOf" srcId="{9E36307C-98F3-4169-9E4F-724A562AADCC}" destId="{A0E4BA3F-3A70-402D-BCF5-7C88DE96F734}" srcOrd="2" destOrd="0" presId="urn:microsoft.com/office/officeart/2005/8/layout/arrow4"/>
    <dgm:cxn modelId="{C82E9FC1-06B9-4127-95CA-9421296D6495}" type="presParOf" srcId="{9E36307C-98F3-4169-9E4F-724A562AADCC}" destId="{6EA56C9A-2EF8-44FA-9D77-0A9A7452E4E7}" srcOrd="3" destOrd="0" presId="urn:microsoft.com/office/officeart/2005/8/layout/arrow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7097C2-0FAE-485A-ACF9-C62E9147D3FC}"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US"/>
        </a:p>
      </dgm:t>
    </dgm:pt>
    <dgm:pt modelId="{563AE506-8281-4CE9-BB5C-8A4970B73890}">
      <dgm:prSet phldrT="[Text]" custT="1"/>
      <dgm:spPr/>
      <dgm:t>
        <a:bodyPr/>
        <a:lstStyle/>
        <a:p>
          <a:pPr algn="ctr"/>
          <a:r>
            <a:rPr lang="en-US" sz="2000" dirty="0" smtClean="0">
              <a:latin typeface="Perpetua" pitchFamily="18" charset="0"/>
            </a:rPr>
            <a:t>More</a:t>
          </a:r>
          <a:endParaRPr lang="en-US" sz="2000" dirty="0">
            <a:latin typeface="Perpetua" pitchFamily="18" charset="0"/>
          </a:endParaRPr>
        </a:p>
      </dgm:t>
    </dgm:pt>
    <dgm:pt modelId="{020D0EEB-08AF-4D82-AF9C-19FD817ED416}" type="parTrans" cxnId="{F1E6ED33-67F2-4EF3-9AF3-B7098D03B53C}">
      <dgm:prSet/>
      <dgm:spPr/>
      <dgm:t>
        <a:bodyPr/>
        <a:lstStyle/>
        <a:p>
          <a:endParaRPr lang="en-US"/>
        </a:p>
      </dgm:t>
    </dgm:pt>
    <dgm:pt modelId="{1A8D71B8-E3C1-41DE-9D2C-B9A2695E4A13}" type="sibTrans" cxnId="{F1E6ED33-67F2-4EF3-9AF3-B7098D03B53C}">
      <dgm:prSet/>
      <dgm:spPr/>
      <dgm:t>
        <a:bodyPr/>
        <a:lstStyle/>
        <a:p>
          <a:endParaRPr lang="en-US"/>
        </a:p>
      </dgm:t>
    </dgm:pt>
    <dgm:pt modelId="{67471B59-9573-407B-BF97-DD3F4B824413}">
      <dgm:prSet phldrT="[Text]" custT="1"/>
      <dgm:spPr/>
      <dgm:t>
        <a:bodyPr/>
        <a:lstStyle/>
        <a:p>
          <a:pPr algn="ctr"/>
          <a:r>
            <a:rPr lang="en-US" sz="2000" dirty="0" smtClean="0">
              <a:latin typeface="Perpetua" pitchFamily="18" charset="0"/>
            </a:rPr>
            <a:t>Less</a:t>
          </a:r>
          <a:endParaRPr lang="en-US" sz="2000" dirty="0">
            <a:latin typeface="Perpetua" pitchFamily="18" charset="0"/>
          </a:endParaRPr>
        </a:p>
      </dgm:t>
    </dgm:pt>
    <dgm:pt modelId="{A06AA920-4F07-4C34-8A1C-079B5DAD749D}" type="parTrans" cxnId="{FE6C2BF8-B8BD-49F5-BE39-7BA0F4B66727}">
      <dgm:prSet/>
      <dgm:spPr/>
      <dgm:t>
        <a:bodyPr/>
        <a:lstStyle/>
        <a:p>
          <a:endParaRPr lang="en-US"/>
        </a:p>
      </dgm:t>
    </dgm:pt>
    <dgm:pt modelId="{9D293708-41B1-4292-BFF7-8AF649561B52}" type="sibTrans" cxnId="{FE6C2BF8-B8BD-49F5-BE39-7BA0F4B66727}">
      <dgm:prSet/>
      <dgm:spPr/>
      <dgm:t>
        <a:bodyPr/>
        <a:lstStyle/>
        <a:p>
          <a:endParaRPr lang="en-US"/>
        </a:p>
      </dgm:t>
    </dgm:pt>
    <dgm:pt modelId="{9E36307C-98F3-4169-9E4F-724A562AADCC}" type="pres">
      <dgm:prSet presAssocID="{E47097C2-0FAE-485A-ACF9-C62E9147D3FC}" presName="compositeShape" presStyleCnt="0">
        <dgm:presLayoutVars>
          <dgm:chMax val="2"/>
          <dgm:dir/>
          <dgm:resizeHandles val="exact"/>
        </dgm:presLayoutVars>
      </dgm:prSet>
      <dgm:spPr/>
      <dgm:t>
        <a:bodyPr/>
        <a:lstStyle/>
        <a:p>
          <a:endParaRPr lang="en-US"/>
        </a:p>
      </dgm:t>
    </dgm:pt>
    <dgm:pt modelId="{AB708003-6ABE-40A1-B8B9-447CC0B0FB9B}" type="pres">
      <dgm:prSet presAssocID="{563AE506-8281-4CE9-BB5C-8A4970B73890}" presName="upArrow" presStyleLbl="node1" presStyleIdx="0" presStyleCnt="2" custScaleX="127368" custLinFactNeighborX="17807"/>
      <dgm:spPr>
        <a:solidFill>
          <a:srgbClr val="0070C0"/>
        </a:solidFill>
      </dgm:spPr>
      <dgm:t>
        <a:bodyPr/>
        <a:lstStyle/>
        <a:p>
          <a:endParaRPr lang="en-US"/>
        </a:p>
      </dgm:t>
    </dgm:pt>
    <dgm:pt modelId="{0EBB1239-56D1-4A17-B708-1ADEF0AB7B05}" type="pres">
      <dgm:prSet presAssocID="{563AE506-8281-4CE9-BB5C-8A4970B73890}" presName="upArrowText" presStyleLbl="revTx" presStyleIdx="0" presStyleCnt="2" custScaleX="151120" custScaleY="16943" custLinFactNeighborX="2421" custLinFactNeighborY="3843">
        <dgm:presLayoutVars>
          <dgm:chMax val="0"/>
          <dgm:bulletEnabled val="1"/>
        </dgm:presLayoutVars>
      </dgm:prSet>
      <dgm:spPr/>
      <dgm:t>
        <a:bodyPr/>
        <a:lstStyle/>
        <a:p>
          <a:endParaRPr lang="en-US"/>
        </a:p>
      </dgm:t>
    </dgm:pt>
    <dgm:pt modelId="{A0E4BA3F-3A70-402D-BCF5-7C88DE96F734}" type="pres">
      <dgm:prSet presAssocID="{67471B59-9573-407B-BF97-DD3F4B824413}" presName="downArrow" presStyleLbl="node1" presStyleIdx="1" presStyleCnt="2" custScaleX="123908" custLinFactNeighborX="-13366"/>
      <dgm:spPr>
        <a:solidFill>
          <a:schemeClr val="tx2"/>
        </a:solidFill>
      </dgm:spPr>
      <dgm:t>
        <a:bodyPr/>
        <a:lstStyle/>
        <a:p>
          <a:endParaRPr lang="en-US"/>
        </a:p>
      </dgm:t>
    </dgm:pt>
    <dgm:pt modelId="{6EA56C9A-2EF8-44FA-9D77-0A9A7452E4E7}" type="pres">
      <dgm:prSet presAssocID="{67471B59-9573-407B-BF97-DD3F4B824413}" presName="downArrowText" presStyleLbl="revTx" presStyleIdx="1" presStyleCnt="2" custScaleX="127551" custScaleY="15463" custLinFactNeighborX="-27320">
        <dgm:presLayoutVars>
          <dgm:chMax val="0"/>
          <dgm:bulletEnabled val="1"/>
        </dgm:presLayoutVars>
      </dgm:prSet>
      <dgm:spPr/>
      <dgm:t>
        <a:bodyPr/>
        <a:lstStyle/>
        <a:p>
          <a:endParaRPr lang="en-US"/>
        </a:p>
      </dgm:t>
    </dgm:pt>
  </dgm:ptLst>
  <dgm:cxnLst>
    <dgm:cxn modelId="{8961E514-C0CB-4E57-BC1D-19D1D23B1255}" type="presOf" srcId="{67471B59-9573-407B-BF97-DD3F4B824413}" destId="{6EA56C9A-2EF8-44FA-9D77-0A9A7452E4E7}" srcOrd="0" destOrd="0" presId="urn:microsoft.com/office/officeart/2005/8/layout/arrow4"/>
    <dgm:cxn modelId="{FE6C2BF8-B8BD-49F5-BE39-7BA0F4B66727}" srcId="{E47097C2-0FAE-485A-ACF9-C62E9147D3FC}" destId="{67471B59-9573-407B-BF97-DD3F4B824413}" srcOrd="1" destOrd="0" parTransId="{A06AA920-4F07-4C34-8A1C-079B5DAD749D}" sibTransId="{9D293708-41B1-4292-BFF7-8AF649561B52}"/>
    <dgm:cxn modelId="{FC2DD3F3-7E7A-44C2-BE28-CAF765D2CF4F}" type="presOf" srcId="{563AE506-8281-4CE9-BB5C-8A4970B73890}" destId="{0EBB1239-56D1-4A17-B708-1ADEF0AB7B05}" srcOrd="0" destOrd="0" presId="urn:microsoft.com/office/officeart/2005/8/layout/arrow4"/>
    <dgm:cxn modelId="{71BAAE4A-01D7-44DD-ADD3-D32511C8B613}" type="presOf" srcId="{E47097C2-0FAE-485A-ACF9-C62E9147D3FC}" destId="{9E36307C-98F3-4169-9E4F-724A562AADCC}" srcOrd="0" destOrd="0" presId="urn:microsoft.com/office/officeart/2005/8/layout/arrow4"/>
    <dgm:cxn modelId="{F1E6ED33-67F2-4EF3-9AF3-B7098D03B53C}" srcId="{E47097C2-0FAE-485A-ACF9-C62E9147D3FC}" destId="{563AE506-8281-4CE9-BB5C-8A4970B73890}" srcOrd="0" destOrd="0" parTransId="{020D0EEB-08AF-4D82-AF9C-19FD817ED416}" sibTransId="{1A8D71B8-E3C1-41DE-9D2C-B9A2695E4A13}"/>
    <dgm:cxn modelId="{E870940A-BCBB-4774-ADC1-D5E09D7B887A}" type="presParOf" srcId="{9E36307C-98F3-4169-9E4F-724A562AADCC}" destId="{AB708003-6ABE-40A1-B8B9-447CC0B0FB9B}" srcOrd="0" destOrd="0" presId="urn:microsoft.com/office/officeart/2005/8/layout/arrow4"/>
    <dgm:cxn modelId="{C7EA6D34-04B4-4DAB-A7BB-47C6CEAFD3E5}" type="presParOf" srcId="{9E36307C-98F3-4169-9E4F-724A562AADCC}" destId="{0EBB1239-56D1-4A17-B708-1ADEF0AB7B05}" srcOrd="1" destOrd="0" presId="urn:microsoft.com/office/officeart/2005/8/layout/arrow4"/>
    <dgm:cxn modelId="{69EB1136-231A-4EC6-AB87-93CE78D1BC70}" type="presParOf" srcId="{9E36307C-98F3-4169-9E4F-724A562AADCC}" destId="{A0E4BA3F-3A70-402D-BCF5-7C88DE96F734}" srcOrd="2" destOrd="0" presId="urn:microsoft.com/office/officeart/2005/8/layout/arrow4"/>
    <dgm:cxn modelId="{7F63234D-8F17-468E-B3F2-74BDB8C6C6D2}" type="presParOf" srcId="{9E36307C-98F3-4169-9E4F-724A562AADCC}" destId="{6EA56C9A-2EF8-44FA-9D77-0A9A7452E4E7}" srcOrd="3" destOrd="0" presId="urn:microsoft.com/office/officeart/2005/8/layout/arrow4"/>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7097C2-0FAE-485A-ACF9-C62E9147D3FC}"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US"/>
        </a:p>
      </dgm:t>
    </dgm:pt>
    <dgm:pt modelId="{563AE506-8281-4CE9-BB5C-8A4970B73890}">
      <dgm:prSet phldrT="[Text]" custT="1"/>
      <dgm:spPr/>
      <dgm:t>
        <a:bodyPr/>
        <a:lstStyle/>
        <a:p>
          <a:pPr algn="ctr"/>
          <a:r>
            <a:rPr lang="en-US" sz="2000" dirty="0" smtClean="0">
              <a:latin typeface="Perpetua" pitchFamily="18" charset="0"/>
            </a:rPr>
            <a:t>Less</a:t>
          </a:r>
          <a:endParaRPr lang="en-US" sz="2000" dirty="0">
            <a:latin typeface="Perpetua" pitchFamily="18" charset="0"/>
          </a:endParaRPr>
        </a:p>
      </dgm:t>
    </dgm:pt>
    <dgm:pt modelId="{020D0EEB-08AF-4D82-AF9C-19FD817ED416}" type="parTrans" cxnId="{F1E6ED33-67F2-4EF3-9AF3-B7098D03B53C}">
      <dgm:prSet/>
      <dgm:spPr/>
      <dgm:t>
        <a:bodyPr/>
        <a:lstStyle/>
        <a:p>
          <a:endParaRPr lang="en-US"/>
        </a:p>
      </dgm:t>
    </dgm:pt>
    <dgm:pt modelId="{1A8D71B8-E3C1-41DE-9D2C-B9A2695E4A13}" type="sibTrans" cxnId="{F1E6ED33-67F2-4EF3-9AF3-B7098D03B53C}">
      <dgm:prSet/>
      <dgm:spPr/>
      <dgm:t>
        <a:bodyPr/>
        <a:lstStyle/>
        <a:p>
          <a:endParaRPr lang="en-US"/>
        </a:p>
      </dgm:t>
    </dgm:pt>
    <dgm:pt modelId="{67471B59-9573-407B-BF97-DD3F4B824413}">
      <dgm:prSet phldrT="[Text]" custT="1"/>
      <dgm:spPr/>
      <dgm:t>
        <a:bodyPr/>
        <a:lstStyle/>
        <a:p>
          <a:pPr algn="ctr"/>
          <a:r>
            <a:rPr lang="en-US" sz="2000" dirty="0" smtClean="0">
              <a:latin typeface="Perpetua" pitchFamily="18" charset="0"/>
            </a:rPr>
            <a:t>More</a:t>
          </a:r>
          <a:endParaRPr lang="en-US" sz="2000" dirty="0">
            <a:latin typeface="Perpetua" pitchFamily="18" charset="0"/>
          </a:endParaRPr>
        </a:p>
      </dgm:t>
    </dgm:pt>
    <dgm:pt modelId="{A06AA920-4F07-4C34-8A1C-079B5DAD749D}" type="parTrans" cxnId="{FE6C2BF8-B8BD-49F5-BE39-7BA0F4B66727}">
      <dgm:prSet/>
      <dgm:spPr/>
      <dgm:t>
        <a:bodyPr/>
        <a:lstStyle/>
        <a:p>
          <a:endParaRPr lang="en-US"/>
        </a:p>
      </dgm:t>
    </dgm:pt>
    <dgm:pt modelId="{9D293708-41B1-4292-BFF7-8AF649561B52}" type="sibTrans" cxnId="{FE6C2BF8-B8BD-49F5-BE39-7BA0F4B66727}">
      <dgm:prSet/>
      <dgm:spPr/>
      <dgm:t>
        <a:bodyPr/>
        <a:lstStyle/>
        <a:p>
          <a:endParaRPr lang="en-US"/>
        </a:p>
      </dgm:t>
    </dgm:pt>
    <dgm:pt modelId="{9E36307C-98F3-4169-9E4F-724A562AADCC}" type="pres">
      <dgm:prSet presAssocID="{E47097C2-0FAE-485A-ACF9-C62E9147D3FC}" presName="compositeShape" presStyleCnt="0">
        <dgm:presLayoutVars>
          <dgm:chMax val="2"/>
          <dgm:dir/>
          <dgm:resizeHandles val="exact"/>
        </dgm:presLayoutVars>
      </dgm:prSet>
      <dgm:spPr/>
      <dgm:t>
        <a:bodyPr/>
        <a:lstStyle/>
        <a:p>
          <a:endParaRPr lang="en-US"/>
        </a:p>
      </dgm:t>
    </dgm:pt>
    <dgm:pt modelId="{AB708003-6ABE-40A1-B8B9-447CC0B0FB9B}" type="pres">
      <dgm:prSet presAssocID="{563AE506-8281-4CE9-BB5C-8A4970B73890}" presName="upArrow" presStyleLbl="node1" presStyleIdx="0" presStyleCnt="2" custScaleX="127368" custLinFactNeighborX="42511"/>
      <dgm:spPr>
        <a:solidFill>
          <a:srgbClr val="0070C0"/>
        </a:solidFill>
      </dgm:spPr>
      <dgm:t>
        <a:bodyPr/>
        <a:lstStyle/>
        <a:p>
          <a:endParaRPr lang="en-US"/>
        </a:p>
      </dgm:t>
    </dgm:pt>
    <dgm:pt modelId="{0EBB1239-56D1-4A17-B708-1ADEF0AB7B05}" type="pres">
      <dgm:prSet presAssocID="{563AE506-8281-4CE9-BB5C-8A4970B73890}" presName="upArrowText" presStyleLbl="revTx" presStyleIdx="0" presStyleCnt="2" custScaleX="151120" custScaleY="16943" custLinFactNeighborX="2421" custLinFactNeighborY="3843">
        <dgm:presLayoutVars>
          <dgm:chMax val="0"/>
          <dgm:bulletEnabled val="1"/>
        </dgm:presLayoutVars>
      </dgm:prSet>
      <dgm:spPr/>
      <dgm:t>
        <a:bodyPr/>
        <a:lstStyle/>
        <a:p>
          <a:endParaRPr lang="en-US"/>
        </a:p>
      </dgm:t>
    </dgm:pt>
    <dgm:pt modelId="{A0E4BA3F-3A70-402D-BCF5-7C88DE96F734}" type="pres">
      <dgm:prSet presAssocID="{67471B59-9573-407B-BF97-DD3F4B824413}" presName="downArrow" presStyleLbl="node1" presStyleIdx="1" presStyleCnt="2" custScaleX="123908" custLinFactNeighborX="14241"/>
      <dgm:spPr>
        <a:solidFill>
          <a:schemeClr val="tx2"/>
        </a:solidFill>
      </dgm:spPr>
      <dgm:t>
        <a:bodyPr/>
        <a:lstStyle/>
        <a:p>
          <a:endParaRPr lang="en-US"/>
        </a:p>
      </dgm:t>
    </dgm:pt>
    <dgm:pt modelId="{6EA56C9A-2EF8-44FA-9D77-0A9A7452E4E7}" type="pres">
      <dgm:prSet presAssocID="{67471B59-9573-407B-BF97-DD3F4B824413}" presName="downArrowText" presStyleLbl="revTx" presStyleIdx="1" presStyleCnt="2" custScaleX="178571" custScaleY="14101" custLinFactNeighborX="-10821">
        <dgm:presLayoutVars>
          <dgm:chMax val="0"/>
          <dgm:bulletEnabled val="1"/>
        </dgm:presLayoutVars>
      </dgm:prSet>
      <dgm:spPr/>
      <dgm:t>
        <a:bodyPr/>
        <a:lstStyle/>
        <a:p>
          <a:endParaRPr lang="en-US"/>
        </a:p>
      </dgm:t>
    </dgm:pt>
  </dgm:ptLst>
  <dgm:cxnLst>
    <dgm:cxn modelId="{6B7395C2-590D-45DA-BFDC-5E539B7569B2}" type="presOf" srcId="{563AE506-8281-4CE9-BB5C-8A4970B73890}" destId="{0EBB1239-56D1-4A17-B708-1ADEF0AB7B05}" srcOrd="0" destOrd="0" presId="urn:microsoft.com/office/officeart/2005/8/layout/arrow4"/>
    <dgm:cxn modelId="{FE6C2BF8-B8BD-49F5-BE39-7BA0F4B66727}" srcId="{E47097C2-0FAE-485A-ACF9-C62E9147D3FC}" destId="{67471B59-9573-407B-BF97-DD3F4B824413}" srcOrd="1" destOrd="0" parTransId="{A06AA920-4F07-4C34-8A1C-079B5DAD749D}" sibTransId="{9D293708-41B1-4292-BFF7-8AF649561B52}"/>
    <dgm:cxn modelId="{6CCD089E-CEEA-4E4A-8534-EBA3BAECCC70}" type="presOf" srcId="{E47097C2-0FAE-485A-ACF9-C62E9147D3FC}" destId="{9E36307C-98F3-4169-9E4F-724A562AADCC}" srcOrd="0" destOrd="0" presId="urn:microsoft.com/office/officeart/2005/8/layout/arrow4"/>
    <dgm:cxn modelId="{F1E6ED33-67F2-4EF3-9AF3-B7098D03B53C}" srcId="{E47097C2-0FAE-485A-ACF9-C62E9147D3FC}" destId="{563AE506-8281-4CE9-BB5C-8A4970B73890}" srcOrd="0" destOrd="0" parTransId="{020D0EEB-08AF-4D82-AF9C-19FD817ED416}" sibTransId="{1A8D71B8-E3C1-41DE-9D2C-B9A2695E4A13}"/>
    <dgm:cxn modelId="{1F811B47-69A2-4812-8409-C6DB8A691B28}" type="presOf" srcId="{67471B59-9573-407B-BF97-DD3F4B824413}" destId="{6EA56C9A-2EF8-44FA-9D77-0A9A7452E4E7}" srcOrd="0" destOrd="0" presId="urn:microsoft.com/office/officeart/2005/8/layout/arrow4"/>
    <dgm:cxn modelId="{75446E9A-AEA0-4B59-887C-87A3F2D7874E}" type="presParOf" srcId="{9E36307C-98F3-4169-9E4F-724A562AADCC}" destId="{AB708003-6ABE-40A1-B8B9-447CC0B0FB9B}" srcOrd="0" destOrd="0" presId="urn:microsoft.com/office/officeart/2005/8/layout/arrow4"/>
    <dgm:cxn modelId="{F9ADD043-A5E1-4F7E-B9CF-FA810FDE089F}" type="presParOf" srcId="{9E36307C-98F3-4169-9E4F-724A562AADCC}" destId="{0EBB1239-56D1-4A17-B708-1ADEF0AB7B05}" srcOrd="1" destOrd="0" presId="urn:microsoft.com/office/officeart/2005/8/layout/arrow4"/>
    <dgm:cxn modelId="{9BCA3DE5-A4A6-4B19-AB1B-45A74048DAD4}" type="presParOf" srcId="{9E36307C-98F3-4169-9E4F-724A562AADCC}" destId="{A0E4BA3F-3A70-402D-BCF5-7C88DE96F734}" srcOrd="2" destOrd="0" presId="urn:microsoft.com/office/officeart/2005/8/layout/arrow4"/>
    <dgm:cxn modelId="{E7CCCD9C-2C29-4CAF-A79E-78996633EE60}" type="presParOf" srcId="{9E36307C-98F3-4169-9E4F-724A562AADCC}" destId="{6EA56C9A-2EF8-44FA-9D77-0A9A7452E4E7}" srcOrd="3" destOrd="0" presId="urn:microsoft.com/office/officeart/2005/8/layout/arrow4"/>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708003-6ABE-40A1-B8B9-447CC0B0FB9B}">
      <dsp:nvSpPr>
        <dsp:cNvPr id="0" name=""/>
        <dsp:cNvSpPr/>
      </dsp:nvSpPr>
      <dsp:spPr>
        <a:xfrm>
          <a:off x="4401" y="0"/>
          <a:ext cx="448391" cy="1983024"/>
        </a:xfrm>
        <a:prstGeom prst="upArrow">
          <a:avLst/>
        </a:prstGeom>
        <a:solidFill>
          <a:srgbClr val="0070C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BB1239-56D1-4A17-B708-1ADEF0AB7B05}">
      <dsp:nvSpPr>
        <dsp:cNvPr id="0" name=""/>
        <dsp:cNvSpPr/>
      </dsp:nvSpPr>
      <dsp:spPr>
        <a:xfrm>
          <a:off x="193433" y="899728"/>
          <a:ext cx="902802" cy="33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lvl="0" algn="ctr" defTabSz="889000">
            <a:lnSpc>
              <a:spcPct val="90000"/>
            </a:lnSpc>
            <a:spcBef>
              <a:spcPct val="0"/>
            </a:spcBef>
            <a:spcAft>
              <a:spcPct val="35000"/>
            </a:spcAft>
          </a:pPr>
          <a:r>
            <a:rPr lang="en-US" sz="2000" kern="1200" dirty="0" smtClean="0">
              <a:latin typeface="Perpetua" pitchFamily="18" charset="0"/>
            </a:rPr>
            <a:t>More</a:t>
          </a:r>
          <a:endParaRPr lang="en-US" sz="2000" kern="1200" dirty="0">
            <a:latin typeface="Perpetua" pitchFamily="18" charset="0"/>
          </a:endParaRPr>
        </a:p>
      </dsp:txBody>
      <dsp:txXfrm>
        <a:off x="193433" y="899728"/>
        <a:ext cx="902802" cy="335983"/>
      </dsp:txXfrm>
    </dsp:sp>
    <dsp:sp modelId="{A0E4BA3F-3A70-402D-BCF5-7C88DE96F734}">
      <dsp:nvSpPr>
        <dsp:cNvPr id="0" name=""/>
        <dsp:cNvSpPr/>
      </dsp:nvSpPr>
      <dsp:spPr>
        <a:xfrm>
          <a:off x="1" y="2148277"/>
          <a:ext cx="436210" cy="1983024"/>
        </a:xfrm>
        <a:prstGeom prst="downArrow">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56C9A-2EF8-44FA-9D77-0A9A7452E4E7}">
      <dsp:nvSpPr>
        <dsp:cNvPr id="0" name=""/>
        <dsp:cNvSpPr/>
      </dsp:nvSpPr>
      <dsp:spPr>
        <a:xfrm>
          <a:off x="206236" y="2986471"/>
          <a:ext cx="761999" cy="30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lvl="0" algn="ctr" defTabSz="889000">
            <a:lnSpc>
              <a:spcPct val="90000"/>
            </a:lnSpc>
            <a:spcBef>
              <a:spcPct val="0"/>
            </a:spcBef>
            <a:spcAft>
              <a:spcPct val="35000"/>
            </a:spcAft>
          </a:pPr>
          <a:r>
            <a:rPr lang="en-US" sz="2000" kern="1200" dirty="0" smtClean="0">
              <a:latin typeface="Perpetua" pitchFamily="18" charset="0"/>
            </a:rPr>
            <a:t>Less</a:t>
          </a:r>
          <a:endParaRPr lang="en-US" sz="2000" kern="1200" dirty="0">
            <a:latin typeface="Perpetua" pitchFamily="18" charset="0"/>
          </a:endParaRPr>
        </a:p>
      </dsp:txBody>
      <dsp:txXfrm>
        <a:off x="206236" y="2986471"/>
        <a:ext cx="761999" cy="3066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708003-6ABE-40A1-B8B9-447CC0B0FB9B}">
      <dsp:nvSpPr>
        <dsp:cNvPr id="0" name=""/>
        <dsp:cNvSpPr/>
      </dsp:nvSpPr>
      <dsp:spPr>
        <a:xfrm>
          <a:off x="-1959" y="0"/>
          <a:ext cx="448391" cy="1983024"/>
        </a:xfrm>
        <a:prstGeom prst="upArrow">
          <a:avLst/>
        </a:prstGeom>
        <a:solidFill>
          <a:srgbClr val="0070C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BB1239-56D1-4A17-B708-1ADEF0AB7B05}">
      <dsp:nvSpPr>
        <dsp:cNvPr id="0" name=""/>
        <dsp:cNvSpPr/>
      </dsp:nvSpPr>
      <dsp:spPr>
        <a:xfrm>
          <a:off x="193433" y="899728"/>
          <a:ext cx="902802" cy="33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lvl="0" algn="ctr" defTabSz="889000">
            <a:lnSpc>
              <a:spcPct val="90000"/>
            </a:lnSpc>
            <a:spcBef>
              <a:spcPct val="0"/>
            </a:spcBef>
            <a:spcAft>
              <a:spcPct val="35000"/>
            </a:spcAft>
          </a:pPr>
          <a:r>
            <a:rPr lang="en-US" sz="2000" kern="1200" dirty="0" smtClean="0">
              <a:latin typeface="Perpetua" pitchFamily="18" charset="0"/>
            </a:rPr>
            <a:t>More</a:t>
          </a:r>
          <a:endParaRPr lang="en-US" sz="2000" kern="1200" dirty="0">
            <a:latin typeface="Perpetua" pitchFamily="18" charset="0"/>
          </a:endParaRPr>
        </a:p>
      </dsp:txBody>
      <dsp:txXfrm>
        <a:off x="193433" y="899728"/>
        <a:ext cx="902802" cy="335983"/>
      </dsp:txXfrm>
    </dsp:sp>
    <dsp:sp modelId="{A0E4BA3F-3A70-402D-BCF5-7C88DE96F734}">
      <dsp:nvSpPr>
        <dsp:cNvPr id="0" name=""/>
        <dsp:cNvSpPr/>
      </dsp:nvSpPr>
      <dsp:spPr>
        <a:xfrm>
          <a:off x="1" y="2148277"/>
          <a:ext cx="436210" cy="1983024"/>
        </a:xfrm>
        <a:prstGeom prst="downArrow">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56C9A-2EF8-44FA-9D77-0A9A7452E4E7}">
      <dsp:nvSpPr>
        <dsp:cNvPr id="0" name=""/>
        <dsp:cNvSpPr/>
      </dsp:nvSpPr>
      <dsp:spPr>
        <a:xfrm>
          <a:off x="206236" y="2986471"/>
          <a:ext cx="761999" cy="30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lvl="0" algn="ctr" defTabSz="889000">
            <a:lnSpc>
              <a:spcPct val="90000"/>
            </a:lnSpc>
            <a:spcBef>
              <a:spcPct val="0"/>
            </a:spcBef>
            <a:spcAft>
              <a:spcPct val="35000"/>
            </a:spcAft>
          </a:pPr>
          <a:r>
            <a:rPr lang="en-US" sz="2000" kern="1200" dirty="0" smtClean="0">
              <a:latin typeface="Perpetua" pitchFamily="18" charset="0"/>
            </a:rPr>
            <a:t>Less</a:t>
          </a:r>
          <a:endParaRPr lang="en-US" sz="2000" kern="1200" dirty="0">
            <a:latin typeface="Perpetua" pitchFamily="18" charset="0"/>
          </a:endParaRPr>
        </a:p>
      </dsp:txBody>
      <dsp:txXfrm>
        <a:off x="206236" y="2986471"/>
        <a:ext cx="761999" cy="3066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708003-6ABE-40A1-B8B9-447CC0B0FB9B}">
      <dsp:nvSpPr>
        <dsp:cNvPr id="0" name=""/>
        <dsp:cNvSpPr/>
      </dsp:nvSpPr>
      <dsp:spPr>
        <a:xfrm>
          <a:off x="-1959" y="0"/>
          <a:ext cx="448391" cy="1983024"/>
        </a:xfrm>
        <a:prstGeom prst="upArrow">
          <a:avLst/>
        </a:prstGeom>
        <a:solidFill>
          <a:srgbClr val="0070C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BB1239-56D1-4A17-B708-1ADEF0AB7B05}">
      <dsp:nvSpPr>
        <dsp:cNvPr id="0" name=""/>
        <dsp:cNvSpPr/>
      </dsp:nvSpPr>
      <dsp:spPr>
        <a:xfrm>
          <a:off x="193433" y="899728"/>
          <a:ext cx="902802" cy="33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lvl="0" algn="ctr" defTabSz="889000">
            <a:lnSpc>
              <a:spcPct val="90000"/>
            </a:lnSpc>
            <a:spcBef>
              <a:spcPct val="0"/>
            </a:spcBef>
            <a:spcAft>
              <a:spcPct val="35000"/>
            </a:spcAft>
          </a:pPr>
          <a:r>
            <a:rPr lang="en-US" sz="2000" kern="1200" dirty="0" smtClean="0">
              <a:latin typeface="Perpetua" pitchFamily="18" charset="0"/>
            </a:rPr>
            <a:t>More</a:t>
          </a:r>
          <a:endParaRPr lang="en-US" sz="2000" kern="1200" dirty="0">
            <a:latin typeface="Perpetua" pitchFamily="18" charset="0"/>
          </a:endParaRPr>
        </a:p>
      </dsp:txBody>
      <dsp:txXfrm>
        <a:off x="193433" y="899728"/>
        <a:ext cx="902802" cy="335983"/>
      </dsp:txXfrm>
    </dsp:sp>
    <dsp:sp modelId="{A0E4BA3F-3A70-402D-BCF5-7C88DE96F734}">
      <dsp:nvSpPr>
        <dsp:cNvPr id="0" name=""/>
        <dsp:cNvSpPr/>
      </dsp:nvSpPr>
      <dsp:spPr>
        <a:xfrm>
          <a:off x="1" y="2148277"/>
          <a:ext cx="436210" cy="1983024"/>
        </a:xfrm>
        <a:prstGeom prst="downArrow">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56C9A-2EF8-44FA-9D77-0A9A7452E4E7}">
      <dsp:nvSpPr>
        <dsp:cNvPr id="0" name=""/>
        <dsp:cNvSpPr/>
      </dsp:nvSpPr>
      <dsp:spPr>
        <a:xfrm>
          <a:off x="206236" y="2986471"/>
          <a:ext cx="761999" cy="306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lvl="0" algn="ctr" defTabSz="889000">
            <a:lnSpc>
              <a:spcPct val="90000"/>
            </a:lnSpc>
            <a:spcBef>
              <a:spcPct val="0"/>
            </a:spcBef>
            <a:spcAft>
              <a:spcPct val="35000"/>
            </a:spcAft>
          </a:pPr>
          <a:r>
            <a:rPr lang="en-US" sz="2000" kern="1200" dirty="0" smtClean="0">
              <a:latin typeface="Perpetua" pitchFamily="18" charset="0"/>
            </a:rPr>
            <a:t>Less</a:t>
          </a:r>
          <a:endParaRPr lang="en-US" sz="2000" kern="1200" dirty="0">
            <a:latin typeface="Perpetua" pitchFamily="18" charset="0"/>
          </a:endParaRPr>
        </a:p>
      </dsp:txBody>
      <dsp:txXfrm>
        <a:off x="206236" y="2986471"/>
        <a:ext cx="761999" cy="3066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708003-6ABE-40A1-B8B9-447CC0B0FB9B}">
      <dsp:nvSpPr>
        <dsp:cNvPr id="0" name=""/>
        <dsp:cNvSpPr/>
      </dsp:nvSpPr>
      <dsp:spPr>
        <a:xfrm>
          <a:off x="8809" y="0"/>
          <a:ext cx="448391" cy="1983024"/>
        </a:xfrm>
        <a:prstGeom prst="upArrow">
          <a:avLst/>
        </a:prstGeom>
        <a:solidFill>
          <a:srgbClr val="0070C0"/>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BB1239-56D1-4A17-B708-1ADEF0AB7B05}">
      <dsp:nvSpPr>
        <dsp:cNvPr id="0" name=""/>
        <dsp:cNvSpPr/>
      </dsp:nvSpPr>
      <dsp:spPr>
        <a:xfrm>
          <a:off x="131697" y="899728"/>
          <a:ext cx="902802" cy="335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lvl="0" algn="ctr" defTabSz="889000">
            <a:lnSpc>
              <a:spcPct val="90000"/>
            </a:lnSpc>
            <a:spcBef>
              <a:spcPct val="0"/>
            </a:spcBef>
            <a:spcAft>
              <a:spcPct val="35000"/>
            </a:spcAft>
          </a:pPr>
          <a:r>
            <a:rPr lang="en-US" sz="2000" kern="1200" dirty="0" smtClean="0">
              <a:latin typeface="Perpetua" pitchFamily="18" charset="0"/>
            </a:rPr>
            <a:t>Less</a:t>
          </a:r>
          <a:endParaRPr lang="en-US" sz="2000" kern="1200" dirty="0">
            <a:latin typeface="Perpetua" pitchFamily="18" charset="0"/>
          </a:endParaRPr>
        </a:p>
      </dsp:txBody>
      <dsp:txXfrm>
        <a:off x="131697" y="899728"/>
        <a:ext cx="902802" cy="335983"/>
      </dsp:txXfrm>
    </dsp:sp>
    <dsp:sp modelId="{A0E4BA3F-3A70-402D-BCF5-7C88DE96F734}">
      <dsp:nvSpPr>
        <dsp:cNvPr id="0" name=""/>
        <dsp:cNvSpPr/>
      </dsp:nvSpPr>
      <dsp:spPr>
        <a:xfrm>
          <a:off x="20990" y="2148277"/>
          <a:ext cx="436210" cy="1983024"/>
        </a:xfrm>
        <a:prstGeom prst="downArrow">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A56C9A-2EF8-44FA-9D77-0A9A7452E4E7}">
      <dsp:nvSpPr>
        <dsp:cNvPr id="0" name=""/>
        <dsp:cNvSpPr/>
      </dsp:nvSpPr>
      <dsp:spPr>
        <a:xfrm>
          <a:off x="76204" y="2999976"/>
          <a:ext cx="1066797" cy="279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0" rIns="142240" bIns="142240" numCol="1" spcCol="1270" anchor="ctr" anchorCtr="0">
          <a:noAutofit/>
        </a:bodyPr>
        <a:lstStyle/>
        <a:p>
          <a:pPr lvl="0" algn="ctr" defTabSz="889000">
            <a:lnSpc>
              <a:spcPct val="90000"/>
            </a:lnSpc>
            <a:spcBef>
              <a:spcPct val="0"/>
            </a:spcBef>
            <a:spcAft>
              <a:spcPct val="35000"/>
            </a:spcAft>
          </a:pPr>
          <a:r>
            <a:rPr lang="en-US" sz="2000" kern="1200" dirty="0" smtClean="0">
              <a:latin typeface="Perpetua" pitchFamily="18" charset="0"/>
            </a:rPr>
            <a:t>More</a:t>
          </a:r>
          <a:endParaRPr lang="en-US" sz="2000" kern="1200" dirty="0">
            <a:latin typeface="Perpetua" pitchFamily="18" charset="0"/>
          </a:endParaRPr>
        </a:p>
      </dsp:txBody>
      <dsp:txXfrm>
        <a:off x="76204" y="2999976"/>
        <a:ext cx="1066797" cy="279626"/>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DF96B3-2489-4B56-A1FC-A5E2C905EB8F}" type="datetimeFigureOut">
              <a:rPr lang="en-US" smtClean="0"/>
              <a:t>11/5/2012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CD5331-48FC-4D92-9531-9D39F9FBB90D}" type="slidenum">
              <a:rPr lang="en-US" smtClean="0"/>
              <a:t>‹#›</a:t>
            </a:fld>
            <a:endParaRPr lang="en-US"/>
          </a:p>
        </p:txBody>
      </p:sp>
    </p:spTree>
    <p:extLst>
      <p:ext uri="{BB962C8B-B14F-4D97-AF65-F5344CB8AC3E}">
        <p14:creationId xmlns:p14="http://schemas.microsoft.com/office/powerpoint/2010/main" val="191599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Implementation, Operation and Maintenance.  There are several concepts of implementation, and ensuing</a:t>
            </a:r>
            <a:r>
              <a:rPr lang="en-US" baseline="0" dirty="0" smtClean="0"/>
              <a:t> operation and maintenance of your HIS. These concepts have tradeoffs between cost and responsibility, capacity building, and general ownership.  The following Plans indicate ways you can implement your HIS system.  For instance &lt;c&gt; Plan A is a rather simple plan, that requires only that the bidder provides equipment as specified.  The implementing agency would handle the installation and Operation and Maintenance.  This plan can save a great deal of cost, but requires the implementing agency to have capacity for the implementation.  &lt;c&gt; Plan B, removes a bit of responsibility from the Implementing agency, by having the Bidder provide and install the equipment, and provide maintenance during warranty period.  After warranty period the implementing agency would perform operation and maintenance.</a:t>
            </a:r>
          </a:p>
          <a:p>
            <a:r>
              <a:rPr lang="en-US" baseline="0" dirty="0" smtClean="0"/>
              <a:t>&lt;c&gt; Plan C, gradually moves more total responsibility from the implementing agency to the bidder, but having the bidder supply, install, warranty, and provide initial operation and maintenance.  The implementing agency would handle operation and maintenance after the initial O&amp;M period which could be a couple of years or so.  This provides for a gradual transition of operation and maintenance activities to the implementing agency.</a:t>
            </a:r>
          </a:p>
          <a:p>
            <a:r>
              <a:rPr lang="en-US" baseline="0" dirty="0" smtClean="0"/>
              <a:t>&lt;c&gt; Plan D moves the equipment, installation, warranty and Operation and Maintenance to the bidder.  This leaves the implementing agency with monitoring the contract without every getting involved in operation and maintenance, nor needing to develop the capacity. </a:t>
            </a:r>
          </a:p>
          <a:p>
            <a:r>
              <a:rPr lang="en-US" baseline="0" dirty="0" smtClean="0"/>
              <a:t>&lt;c&gt; Plan E removes the responsibility for all equipment to the bidder, where the bidder sells data to the implementing agency.</a:t>
            </a:r>
          </a:p>
          <a:p>
            <a:r>
              <a:rPr lang="en-US" baseline="0" dirty="0" smtClean="0"/>
              <a:t>&lt;c&gt; In terms of Responsibility of the Implementing agency, the responsibility is greatest under Plan A, and least under Plan E.</a:t>
            </a:r>
          </a:p>
          <a:p>
            <a:r>
              <a:rPr lang="en-US" baseline="0" dirty="0" smtClean="0"/>
              <a:t>&lt;c&gt; The implementing agency must possess a great deal of under Plan A, with virtually no capacity being required for Plan E.</a:t>
            </a:r>
          </a:p>
          <a:p>
            <a:r>
              <a:rPr lang="en-US" baseline="0" dirty="0" smtClean="0"/>
              <a:t>&lt;c&gt; Implementing agency Pride of ownership is greatest with Plan A, and declines through Plan E.</a:t>
            </a:r>
          </a:p>
          <a:p>
            <a:r>
              <a:rPr lang="en-US" baseline="0" dirty="0" smtClean="0"/>
              <a:t>&lt;c&gt; Finally, the cost will be least with Plan A, and greatest in Plan E.  The cost is inversely proportional to the amount of Responsibility the Implementation agency wishes to take. The more responsibility for the implementing agency, the lower the cost to implement, operate and maintain the HIS.</a:t>
            </a:r>
          </a:p>
          <a:p>
            <a:r>
              <a:rPr lang="en-US" baseline="0" dirty="0" smtClean="0"/>
              <a:t>There of course are other considerations to take.  Most world bank HIS implementation projects in India go with either Plan C or Plan D.</a:t>
            </a:r>
            <a:endParaRPr lang="en-US" dirty="0"/>
          </a:p>
        </p:txBody>
      </p:sp>
      <p:sp>
        <p:nvSpPr>
          <p:cNvPr id="4" name="Slide Number Placeholder 3"/>
          <p:cNvSpPr>
            <a:spLocks noGrp="1"/>
          </p:cNvSpPr>
          <p:nvPr>
            <p:ph type="sldNum" sz="quarter" idx="10"/>
          </p:nvPr>
        </p:nvSpPr>
        <p:spPr/>
        <p:txBody>
          <a:bodyPr/>
          <a:lstStyle/>
          <a:p>
            <a:fld id="{97CD5331-48FC-4D92-9531-9D39F9FBB90D}" type="slidenum">
              <a:rPr lang="en-US" smtClean="0"/>
              <a:t>23</a:t>
            </a:fld>
            <a:endParaRPr lang="en-US"/>
          </a:p>
        </p:txBody>
      </p:sp>
    </p:spTree>
    <p:extLst>
      <p:ext uri="{BB962C8B-B14F-4D97-AF65-F5344CB8AC3E}">
        <p14:creationId xmlns:p14="http://schemas.microsoft.com/office/powerpoint/2010/main" val="2265084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DC592C8-20F9-4C63-838A-A8BFEC8DC58B}" type="datetimeFigureOut">
              <a:rPr lang="en-US" smtClean="0"/>
              <a:t>11/5/2012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t>11/5/2012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C592C8-20F9-4C63-838A-A8BFEC8DC58B}" type="datetimeFigureOut">
              <a:rPr lang="en-US" smtClean="0"/>
              <a:t>11/5/2012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592C8-20F9-4C63-838A-A8BFEC8DC58B}" type="datetimeFigureOut">
              <a:rPr lang="en-US" smtClean="0"/>
              <a:t>11/5/2012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C592C8-20F9-4C63-838A-A8BFEC8DC58B}" type="datetimeFigureOut">
              <a:rPr lang="en-US" smtClean="0"/>
              <a:t>11/5/2012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2BD5D2-EF2F-4DFE-A71F-71181305B6F0}"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C592C8-20F9-4C63-838A-A8BFEC8DC58B}" type="datetimeFigureOut">
              <a:rPr lang="en-US" smtClean="0"/>
              <a:t>11/5/2012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2BD5D2-EF2F-4DFE-A71F-71181305B6F0}"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C592C8-20F9-4C63-838A-A8BFEC8DC58B}" type="datetimeFigureOut">
              <a:rPr lang="en-US" smtClean="0"/>
              <a:t>11/5/2012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2BD5D2-EF2F-4DFE-A71F-71181305B6F0}"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C592C8-20F9-4C63-838A-A8BFEC8DC58B}" type="datetimeFigureOut">
              <a:rPr lang="en-US" smtClean="0"/>
              <a:t>11/5/2012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2BD5D2-EF2F-4DFE-A71F-71181305B6F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592C8-20F9-4C63-838A-A8BFEC8DC58B}" type="datetimeFigureOut">
              <a:rPr lang="en-US" smtClean="0"/>
              <a:t>11/5/2012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2BD5D2-EF2F-4DFE-A71F-71181305B6F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592C8-20F9-4C63-838A-A8BFEC8DC58B}" type="datetimeFigureOut">
              <a:rPr lang="en-US" smtClean="0"/>
              <a:t>11/5/2012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2BD5D2-EF2F-4DFE-A71F-71181305B6F0}"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C592C8-20F9-4C63-838A-A8BFEC8DC58B}" type="datetimeFigureOut">
              <a:rPr lang="en-US" smtClean="0"/>
              <a:t>11/5/2012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2BD5D2-EF2F-4DFE-A71F-71181305B6F0}"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BDC592C8-20F9-4C63-838A-A8BFEC8DC58B}" type="datetimeFigureOut">
              <a:rPr lang="en-US" smtClean="0"/>
              <a:t>11/5/2012</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02BD5D2-EF2F-4DFE-A71F-71181305B6F0}"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diagramQuickStyle" Target="../diagrams/quickStyle3.xml"/><Relationship Id="rId26" Type="http://schemas.openxmlformats.org/officeDocument/2006/relationships/image" Target="../media/image7.png"/><Relationship Id="rId3" Type="http://schemas.openxmlformats.org/officeDocument/2006/relationships/audio" Target="../media/media23.wav"/><Relationship Id="rId21" Type="http://schemas.openxmlformats.org/officeDocument/2006/relationships/diagramData" Target="../diagrams/data4.xml"/><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diagramLayout" Target="../diagrams/layout3.xml"/><Relationship Id="rId25" Type="http://schemas.microsoft.com/office/2007/relationships/diagramDrawing" Target="../diagrams/drawing4.xml"/><Relationship Id="rId2" Type="http://schemas.microsoft.com/office/2007/relationships/media" Target="../media/media23.wav"/><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tags" Target="../tags/tag20.xml"/><Relationship Id="rId6" Type="http://schemas.openxmlformats.org/officeDocument/2006/relationships/diagramData" Target="../diagrams/data1.xml"/><Relationship Id="rId11" Type="http://schemas.openxmlformats.org/officeDocument/2006/relationships/diagramData" Target="../diagrams/data2.xml"/><Relationship Id="rId24" Type="http://schemas.openxmlformats.org/officeDocument/2006/relationships/diagramColors" Target="../diagrams/colors4.xml"/><Relationship Id="rId5" Type="http://schemas.openxmlformats.org/officeDocument/2006/relationships/notesSlide" Target="../notesSlides/notesSlide1.xml"/><Relationship Id="rId15" Type="http://schemas.microsoft.com/office/2007/relationships/diagramDrawing" Target="../diagrams/drawing2.xml"/><Relationship Id="rId23" Type="http://schemas.openxmlformats.org/officeDocument/2006/relationships/diagramQuickStyle" Target="../diagrams/quickStyle4.xml"/><Relationship Id="rId10" Type="http://schemas.microsoft.com/office/2007/relationships/diagramDrawing" Target="../diagrams/drawing1.xml"/><Relationship Id="rId19" Type="http://schemas.openxmlformats.org/officeDocument/2006/relationships/diagramColors" Target="../diagrams/colors3.xml"/><Relationship Id="rId4" Type="http://schemas.openxmlformats.org/officeDocument/2006/relationships/slideLayout" Target="../slideLayouts/slideLayout2.xml"/><Relationship Id="rId9" Type="http://schemas.openxmlformats.org/officeDocument/2006/relationships/diagramColors" Target="../diagrams/colors1.xml"/><Relationship Id="rId14" Type="http://schemas.openxmlformats.org/officeDocument/2006/relationships/diagramColors" Target="../diagrams/colors2.xml"/><Relationship Id="rId22"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media6.wav"/><Relationship Id="rId7" Type="http://schemas.openxmlformats.org/officeDocument/2006/relationships/image" Target="../media/image5.jpeg"/><Relationship Id="rId2" Type="http://schemas.microsoft.com/office/2007/relationships/media" Target="../media/media6.wav"/><Relationship Id="rId1" Type="http://schemas.openxmlformats.org/officeDocument/2006/relationships/tags" Target="../tags/tag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ctrTitle"/>
          </p:nvPr>
        </p:nvSpPr>
        <p:spPr>
          <a:xfrm>
            <a:off x="0" y="2362200"/>
            <a:ext cx="9144000" cy="1066800"/>
          </a:xfrm>
        </p:spPr>
        <p:txBody>
          <a:bodyPr>
            <a:normAutofit fontScale="90000"/>
          </a:bodyPr>
          <a:lstStyle/>
          <a:p>
            <a:pPr algn="ctr"/>
            <a:r>
              <a:rPr lang="en-US" sz="3200" dirty="0" smtClean="0"/>
              <a:t>Module 4:</a:t>
            </a:r>
            <a:br>
              <a:rPr lang="en-US" sz="3200" dirty="0" smtClean="0"/>
            </a:br>
            <a:r>
              <a:rPr lang="en-US" sz="3200" dirty="0" smtClean="0"/>
              <a:t>Training, Implementation, Operation &amp; Maintenance</a:t>
            </a:r>
            <a:endParaRPr lang="en-US" sz="3200" dirty="0">
              <a:solidFill>
                <a:schemeClr val="accent1">
                  <a:lumMod val="20000"/>
                  <a:lumOff val="80000"/>
                </a:schemeClr>
              </a:solidFill>
            </a:endParaRPr>
          </a:p>
        </p:txBody>
      </p:sp>
      <p:sp>
        <p:nvSpPr>
          <p:cNvPr id="7" name="Subtitle 4"/>
          <p:cNvSpPr>
            <a:spLocks noGrp="1"/>
          </p:cNvSpPr>
          <p:nvPr>
            <p:ph type="subTitle" idx="1"/>
          </p:nvPr>
        </p:nvSpPr>
        <p:spPr>
          <a:xfrm>
            <a:off x="0" y="5257800"/>
            <a:ext cx="9144000" cy="1600200"/>
          </a:xfrm>
        </p:spPr>
        <p:txBody>
          <a:bodyPr>
            <a:normAutofit/>
          </a:bodyPr>
          <a:lstStyle/>
          <a:p>
            <a:pPr algn="ctr"/>
            <a:r>
              <a:rPr lang="en-US" dirty="0" smtClean="0"/>
              <a:t>Mark Heggli, Meteorologist/Hydrologist</a:t>
            </a:r>
          </a:p>
          <a:p>
            <a:pPr algn="ctr"/>
            <a:r>
              <a:rPr lang="en-US" sz="1900" dirty="0"/>
              <a:t>Expert Real-time Hydrology Information Systems</a:t>
            </a:r>
          </a:p>
          <a:p>
            <a:pPr algn="ctr"/>
            <a:r>
              <a:rPr lang="en-US" sz="1900" dirty="0" smtClean="0"/>
              <a:t>Innovative Hydrology, Inc.</a:t>
            </a:r>
          </a:p>
          <a:p>
            <a:pPr algn="ctr"/>
            <a:r>
              <a:rPr lang="en-US" sz="1900" dirty="0" smtClean="0"/>
              <a:t>Consultant to the World Bank</a:t>
            </a:r>
          </a:p>
        </p:txBody>
      </p:sp>
      <p:sp>
        <p:nvSpPr>
          <p:cNvPr id="8" name="Title 3"/>
          <p:cNvSpPr txBox="1">
            <a:spLocks/>
          </p:cNvSpPr>
          <p:nvPr/>
        </p:nvSpPr>
        <p:spPr>
          <a:xfrm>
            <a:off x="0" y="663575"/>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HP-II Workshop on Real-time Hydrological Information Systems</a:t>
            </a:r>
            <a:endParaRPr lang="en-US" sz="4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3966494"/>
      </p:ext>
    </p:extLst>
  </p:cSld>
  <p:clrMapOvr>
    <a:masterClrMapping/>
  </p:clrMapOvr>
  <mc:AlternateContent xmlns:mc="http://schemas.openxmlformats.org/markup-compatibility/2006" xmlns:p14="http://schemas.microsoft.com/office/powerpoint/2010/main">
    <mc:Choice Requires="p14">
      <p:transition spd="slow" p14:dur="2000" advTm="11058"/>
    </mc:Choice>
    <mc:Fallback xmlns="">
      <p:transition spd="slow" advTm="11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953000"/>
          </a:xfrm>
        </p:spPr>
        <p:txBody>
          <a:bodyPr>
            <a:normAutofit/>
          </a:bodyPr>
          <a:lstStyle/>
          <a:p>
            <a:r>
              <a:rPr lang="en-US" dirty="0" smtClean="0"/>
              <a:t>Server Operation &amp; Maintenance</a:t>
            </a:r>
          </a:p>
          <a:p>
            <a:r>
              <a:rPr lang="en-US" dirty="0" smtClean="0"/>
              <a:t>Data Collection Software Configuration and Operation</a:t>
            </a:r>
            <a:endParaRPr lang="en-US" dirty="0"/>
          </a:p>
          <a:p>
            <a:r>
              <a:rPr lang="en-US" dirty="0" smtClean="0"/>
              <a:t>Database Maintenance</a:t>
            </a:r>
            <a:endParaRPr lang="en-US" dirty="0"/>
          </a:p>
          <a:p>
            <a:r>
              <a:rPr lang="en-US" dirty="0" smtClean="0"/>
              <a:t>Quality Control Software Configuration and Operation</a:t>
            </a:r>
            <a:endParaRPr lang="en-US" dirty="0"/>
          </a:p>
          <a:p>
            <a:r>
              <a:rPr lang="en-US" dirty="0" smtClean="0"/>
              <a:t>WEB Product Suite Configuration and Operation</a:t>
            </a:r>
          </a:p>
          <a:p>
            <a:pPr lvl="1"/>
            <a:r>
              <a:rPr lang="en-US" dirty="0" smtClean="0"/>
              <a:t>Tabular Output</a:t>
            </a:r>
          </a:p>
          <a:p>
            <a:pPr lvl="1"/>
            <a:r>
              <a:rPr lang="en-US" dirty="0" smtClean="0"/>
              <a:t>Graphical Output</a:t>
            </a:r>
          </a:p>
          <a:p>
            <a:pPr lvl="1"/>
            <a:r>
              <a:rPr lang="en-US" dirty="0" smtClean="0"/>
              <a:t>Map Output</a:t>
            </a:r>
          </a:p>
          <a:p>
            <a:pPr lvl="1"/>
            <a:r>
              <a:rPr lang="en-US" dirty="0" smtClean="0"/>
              <a:t>Downloading Data</a:t>
            </a:r>
            <a:endParaRPr lang="en-US" dirty="0"/>
          </a:p>
          <a:p>
            <a:r>
              <a:rPr lang="en-US" dirty="0" smtClean="0"/>
              <a:t>Alarm Features</a:t>
            </a:r>
            <a:endParaRPr lang="en-US" dirty="0"/>
          </a:p>
        </p:txBody>
      </p:sp>
      <p:sp>
        <p:nvSpPr>
          <p:cNvPr id="4" name="Title 1"/>
          <p:cNvSpPr txBox="1">
            <a:spLocks/>
          </p:cNvSpPr>
          <p:nvPr/>
        </p:nvSpPr>
        <p:spPr>
          <a:xfrm>
            <a:off x="609600" y="457200"/>
            <a:ext cx="8229600" cy="1143000"/>
          </a:xfrm>
          <a:prstGeom prst="rect">
            <a:avLst/>
          </a:prstGeom>
        </p:spPr>
        <p:txBody>
          <a:bodyPr vert="horz" lIns="0" rIns="0" bIns="0" anchor="b">
            <a:normAutofit lnSpcReduction="10000"/>
          </a:bodyPr>
          <a:lstStyle>
            <a:lvl1pPr algn="l" rtl="0" eaLnBrk="1" latinLnBrk="0" hangingPunct="1">
              <a:spcBef>
                <a:spcPct val="0"/>
              </a:spcBef>
              <a:buNone/>
              <a:defRPr kumimoji="0" sz="4000" b="0" kern="1200">
                <a:ln>
                  <a:noFill/>
                </a:ln>
                <a:solidFill>
                  <a:schemeClr val="tx2"/>
                </a:solidFill>
                <a:effectLst/>
                <a:latin typeface="+mj-lt"/>
                <a:ea typeface="+mj-ea"/>
                <a:cs typeface="+mj-cs"/>
              </a:defRPr>
            </a:lvl1pPr>
          </a:lstStyle>
          <a:p>
            <a:r>
              <a:rPr lang="en-US" dirty="0" smtClean="0"/>
              <a:t>Training Topics: Data Center and Information Systems </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06125724"/>
      </p:ext>
    </p:extLst>
  </p:cSld>
  <p:clrMapOvr>
    <a:masterClrMapping/>
  </p:clrMapOvr>
  <mc:AlternateContent xmlns:mc="http://schemas.openxmlformats.org/markup-compatibility/2006" xmlns:p14="http://schemas.microsoft.com/office/powerpoint/2010/main">
    <mc:Choice Requires="p14">
      <p:transition spd="slow" p14:dur="2000" advTm="42466"/>
    </mc:Choice>
    <mc:Fallback xmlns="">
      <p:transition spd="slow" advTm="42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038600"/>
          </a:xfrm>
        </p:spPr>
        <p:txBody>
          <a:bodyPr>
            <a:normAutofit/>
          </a:bodyPr>
          <a:lstStyle/>
          <a:p>
            <a:r>
              <a:rPr lang="en-US" dirty="0" smtClean="0"/>
              <a:t>Safety Issues in performing stream gauge measurements</a:t>
            </a:r>
          </a:p>
          <a:p>
            <a:r>
              <a:rPr lang="en-US" dirty="0" smtClean="0"/>
              <a:t>Performing stream gauge measurements using:</a:t>
            </a:r>
          </a:p>
          <a:p>
            <a:pPr lvl="1"/>
            <a:r>
              <a:rPr lang="en-US" dirty="0" smtClean="0"/>
              <a:t>Mechanical Current Meter</a:t>
            </a:r>
          </a:p>
          <a:p>
            <a:pPr lvl="1"/>
            <a:r>
              <a:rPr lang="en-US" dirty="0" smtClean="0"/>
              <a:t>Profiling ADCP</a:t>
            </a:r>
          </a:p>
          <a:p>
            <a:r>
              <a:rPr lang="en-US" dirty="0" smtClean="0"/>
              <a:t>Gauge Height – Discharge relationship Review</a:t>
            </a:r>
          </a:p>
          <a:p>
            <a:r>
              <a:rPr lang="en-US" dirty="0" smtClean="0"/>
              <a:t>Working up your gauge height discharge record with a time series database</a:t>
            </a:r>
            <a:endParaRPr lang="en-US" dirty="0"/>
          </a:p>
        </p:txBody>
      </p:sp>
      <p:sp>
        <p:nvSpPr>
          <p:cNvPr id="4" name="Title 1"/>
          <p:cNvSpPr txBox="1">
            <a:spLocks/>
          </p:cNvSpPr>
          <p:nvPr/>
        </p:nvSpPr>
        <p:spPr>
          <a:xfrm>
            <a:off x="609600" y="457200"/>
            <a:ext cx="8229600" cy="1143000"/>
          </a:xfrm>
          <a:prstGeom prst="rect">
            <a:avLst/>
          </a:prstGeom>
        </p:spPr>
        <p:txBody>
          <a:bodyPr vert="horz" lIns="0" rIns="0" bIns="0" anchor="b">
            <a:normAutofit/>
          </a:bodyPr>
          <a:lstStyle>
            <a:lvl1pPr algn="l" rtl="0" eaLnBrk="1" latinLnBrk="0" hangingPunct="1">
              <a:spcBef>
                <a:spcPct val="0"/>
              </a:spcBef>
              <a:buNone/>
              <a:defRPr kumimoji="0" sz="4000" b="0" kern="1200">
                <a:ln>
                  <a:noFill/>
                </a:ln>
                <a:solidFill>
                  <a:schemeClr val="tx2"/>
                </a:solidFill>
                <a:effectLst/>
                <a:latin typeface="+mj-lt"/>
                <a:ea typeface="+mj-ea"/>
                <a:cs typeface="+mj-cs"/>
              </a:defRPr>
            </a:lvl1pPr>
          </a:lstStyle>
          <a:p>
            <a:r>
              <a:rPr lang="en-US" dirty="0" smtClean="0"/>
              <a:t>Training Topics: Hydrography </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18090009"/>
      </p:ext>
    </p:extLst>
  </p:cSld>
  <p:clrMapOvr>
    <a:masterClrMapping/>
  </p:clrMapOvr>
  <mc:AlternateContent xmlns:mc="http://schemas.openxmlformats.org/markup-compatibility/2006" xmlns:p14="http://schemas.microsoft.com/office/powerpoint/2010/main">
    <mc:Choice Requires="p14">
      <p:transition spd="slow" p14:dur="2000" advTm="34846"/>
    </mc:Choice>
    <mc:Fallback xmlns="">
      <p:transition spd="slow" advTm="34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953000"/>
          </a:xfrm>
        </p:spPr>
        <p:txBody>
          <a:bodyPr>
            <a:normAutofit/>
          </a:bodyPr>
          <a:lstStyle/>
          <a:p>
            <a:r>
              <a:rPr lang="en-US" dirty="0" smtClean="0"/>
              <a:t>Module 1</a:t>
            </a:r>
          </a:p>
          <a:p>
            <a:pPr lvl="1"/>
            <a:r>
              <a:rPr lang="en-AU" dirty="0"/>
              <a:t>Data collection platform programming, configuration, installation and maintenance.  This will be a complete instructional video on the operation and maintenance of the Data Collection Platform, including examples using </a:t>
            </a:r>
            <a:r>
              <a:rPr lang="en-AU" dirty="0" smtClean="0"/>
              <a:t>sensors </a:t>
            </a:r>
            <a:r>
              <a:rPr lang="en-AU" dirty="0"/>
              <a:t>and telemetry</a:t>
            </a:r>
            <a:r>
              <a:rPr lang="en-AU" dirty="0" smtClean="0"/>
              <a:t>.</a:t>
            </a:r>
          </a:p>
          <a:p>
            <a:pPr lvl="1"/>
            <a:r>
              <a:rPr lang="en-AU" sz="2200" dirty="0" smtClean="0"/>
              <a:t>Minimum Suggested time: 4 hours</a:t>
            </a:r>
            <a:endParaRPr lang="en-US" sz="2200" dirty="0"/>
          </a:p>
        </p:txBody>
      </p:sp>
      <p:sp>
        <p:nvSpPr>
          <p:cNvPr id="4" name="Title 1"/>
          <p:cNvSpPr txBox="1">
            <a:spLocks/>
          </p:cNvSpPr>
          <p:nvPr/>
        </p:nvSpPr>
        <p:spPr>
          <a:xfrm>
            <a:off x="609600" y="457200"/>
            <a:ext cx="8229600" cy="1143000"/>
          </a:xfrm>
          <a:prstGeom prst="rect">
            <a:avLst/>
          </a:prstGeom>
        </p:spPr>
        <p:txBody>
          <a:bodyPr vert="horz" lIns="0" rIns="0" bIns="0" anchor="b">
            <a:normAutofit/>
          </a:bodyPr>
          <a:lstStyle>
            <a:lvl1pPr algn="l" rtl="0" eaLnBrk="1" latinLnBrk="0" hangingPunct="1">
              <a:spcBef>
                <a:spcPct val="0"/>
              </a:spcBef>
              <a:buNone/>
              <a:defRPr kumimoji="0" sz="4000" b="0" kern="1200">
                <a:ln>
                  <a:noFill/>
                </a:ln>
                <a:solidFill>
                  <a:schemeClr val="tx2"/>
                </a:solidFill>
                <a:effectLst/>
                <a:latin typeface="+mj-lt"/>
                <a:ea typeface="+mj-ea"/>
                <a:cs typeface="+mj-cs"/>
              </a:defRPr>
            </a:lvl1pPr>
          </a:lstStyle>
          <a:p>
            <a:r>
              <a:rPr lang="en-US" dirty="0" smtClean="0"/>
              <a:t>Training Topics: Multi-Media Content </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14616214"/>
      </p:ext>
    </p:extLst>
  </p:cSld>
  <p:clrMapOvr>
    <a:masterClrMapping/>
  </p:clrMapOvr>
  <mc:AlternateContent xmlns:mc="http://schemas.openxmlformats.org/markup-compatibility/2006" xmlns:p14="http://schemas.microsoft.com/office/powerpoint/2010/main">
    <mc:Choice Requires="p14">
      <p:transition spd="slow" p14:dur="2000" advTm="32564"/>
    </mc:Choice>
    <mc:Fallback xmlns="">
      <p:transition spd="slow" advTm="32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953000"/>
          </a:xfrm>
        </p:spPr>
        <p:txBody>
          <a:bodyPr>
            <a:normAutofit/>
          </a:bodyPr>
          <a:lstStyle/>
          <a:p>
            <a:r>
              <a:rPr lang="en-US" dirty="0" smtClean="0"/>
              <a:t>Module 2</a:t>
            </a:r>
          </a:p>
          <a:p>
            <a:pPr lvl="1"/>
            <a:r>
              <a:rPr lang="en-AU" dirty="0"/>
              <a:t>Sensor description, operation and maintenance.  Examples showing step by step care and handling of the sensor, necessary maintenance, calibration, and operational facets</a:t>
            </a:r>
            <a:r>
              <a:rPr lang="en-AU" dirty="0" smtClean="0"/>
              <a:t>.</a:t>
            </a:r>
          </a:p>
          <a:p>
            <a:pPr lvl="1"/>
            <a:endParaRPr lang="en-AU" sz="2200" dirty="0" smtClean="0"/>
          </a:p>
          <a:p>
            <a:pPr marL="274320" lvl="1" indent="0">
              <a:buNone/>
            </a:pPr>
            <a:r>
              <a:rPr lang="en-AU" sz="2200" dirty="0" smtClean="0"/>
              <a:t>Minimum Suggested Time: 4 hours</a:t>
            </a:r>
            <a:endParaRPr lang="en-US" sz="2200" dirty="0"/>
          </a:p>
        </p:txBody>
      </p:sp>
      <p:sp>
        <p:nvSpPr>
          <p:cNvPr id="4" name="Title 1"/>
          <p:cNvSpPr txBox="1">
            <a:spLocks/>
          </p:cNvSpPr>
          <p:nvPr/>
        </p:nvSpPr>
        <p:spPr>
          <a:xfrm>
            <a:off x="609600" y="457200"/>
            <a:ext cx="8229600" cy="1143000"/>
          </a:xfrm>
          <a:prstGeom prst="rect">
            <a:avLst/>
          </a:prstGeom>
        </p:spPr>
        <p:txBody>
          <a:bodyPr vert="horz" lIns="0" rIns="0" bIns="0" anchor="b">
            <a:normAutofit/>
          </a:bodyPr>
          <a:lstStyle>
            <a:lvl1pPr algn="l" rtl="0" eaLnBrk="1" latinLnBrk="0" hangingPunct="1">
              <a:spcBef>
                <a:spcPct val="0"/>
              </a:spcBef>
              <a:buNone/>
              <a:defRPr kumimoji="0" sz="4000" b="0" kern="1200">
                <a:ln>
                  <a:noFill/>
                </a:ln>
                <a:solidFill>
                  <a:schemeClr val="tx2"/>
                </a:solidFill>
                <a:effectLst/>
                <a:latin typeface="+mj-lt"/>
                <a:ea typeface="+mj-ea"/>
                <a:cs typeface="+mj-cs"/>
              </a:defRPr>
            </a:lvl1pPr>
          </a:lstStyle>
          <a:p>
            <a:r>
              <a:rPr lang="en-US" dirty="0" smtClean="0"/>
              <a:t>Training Topics: Multi-Media Content </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76753464"/>
      </p:ext>
    </p:extLst>
  </p:cSld>
  <p:clrMapOvr>
    <a:masterClrMapping/>
  </p:clrMapOvr>
  <mc:AlternateContent xmlns:mc="http://schemas.openxmlformats.org/markup-compatibility/2006" xmlns:p14="http://schemas.microsoft.com/office/powerpoint/2010/main">
    <mc:Choice Requires="p14">
      <p:transition spd="slow" p14:dur="2000" advTm="27714"/>
    </mc:Choice>
    <mc:Fallback xmlns="">
      <p:transition spd="slow" advTm="27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953000"/>
          </a:xfrm>
        </p:spPr>
        <p:txBody>
          <a:bodyPr>
            <a:normAutofit/>
          </a:bodyPr>
          <a:lstStyle/>
          <a:p>
            <a:r>
              <a:rPr lang="en-US" dirty="0" smtClean="0"/>
              <a:t>Module 3</a:t>
            </a:r>
          </a:p>
          <a:p>
            <a:pPr lvl="1"/>
            <a:r>
              <a:rPr lang="en-AU" dirty="0"/>
              <a:t>Receive station operation.  Step by step procedures on how to program the ground station to collect data, program data collection platforms remotely. </a:t>
            </a:r>
          </a:p>
          <a:p>
            <a:pPr lvl="1"/>
            <a:endParaRPr lang="en-AU" sz="2400" dirty="0" smtClean="0"/>
          </a:p>
          <a:p>
            <a:pPr marL="274320" lvl="1" indent="0">
              <a:buNone/>
            </a:pPr>
            <a:r>
              <a:rPr lang="en-AU" sz="2400" dirty="0" smtClean="0"/>
              <a:t>Minimum Suggested time: 4 hours </a:t>
            </a:r>
            <a:endParaRPr lang="en-US" sz="2400" dirty="0"/>
          </a:p>
        </p:txBody>
      </p:sp>
      <p:sp>
        <p:nvSpPr>
          <p:cNvPr id="4" name="Title 1"/>
          <p:cNvSpPr txBox="1">
            <a:spLocks/>
          </p:cNvSpPr>
          <p:nvPr/>
        </p:nvSpPr>
        <p:spPr>
          <a:xfrm>
            <a:off x="609600" y="457200"/>
            <a:ext cx="8229600" cy="1143000"/>
          </a:xfrm>
          <a:prstGeom prst="rect">
            <a:avLst/>
          </a:prstGeom>
        </p:spPr>
        <p:txBody>
          <a:bodyPr vert="horz" lIns="0" rIns="0" bIns="0" anchor="b">
            <a:normAutofit/>
          </a:bodyPr>
          <a:lstStyle>
            <a:lvl1pPr algn="l" rtl="0" eaLnBrk="1" latinLnBrk="0" hangingPunct="1">
              <a:spcBef>
                <a:spcPct val="0"/>
              </a:spcBef>
              <a:buNone/>
              <a:defRPr kumimoji="0" sz="4000" b="0" kern="1200">
                <a:ln>
                  <a:noFill/>
                </a:ln>
                <a:solidFill>
                  <a:schemeClr val="tx2"/>
                </a:solidFill>
                <a:effectLst/>
                <a:latin typeface="+mj-lt"/>
                <a:ea typeface="+mj-ea"/>
                <a:cs typeface="+mj-cs"/>
              </a:defRPr>
            </a:lvl1pPr>
          </a:lstStyle>
          <a:p>
            <a:r>
              <a:rPr lang="en-US" dirty="0" smtClean="0"/>
              <a:t>Training Topics: Multi-Media Content </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76753464"/>
      </p:ext>
    </p:extLst>
  </p:cSld>
  <p:clrMapOvr>
    <a:masterClrMapping/>
  </p:clrMapOvr>
  <mc:AlternateContent xmlns:mc="http://schemas.openxmlformats.org/markup-compatibility/2006" xmlns:p14="http://schemas.microsoft.com/office/powerpoint/2010/main">
    <mc:Choice Requires="p14">
      <p:transition spd="slow" p14:dur="2000" advTm="22816"/>
    </mc:Choice>
    <mc:Fallback xmlns="">
      <p:transition spd="slow" advTm="22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953000"/>
          </a:xfrm>
        </p:spPr>
        <p:txBody>
          <a:bodyPr>
            <a:normAutofit/>
          </a:bodyPr>
          <a:lstStyle/>
          <a:p>
            <a:r>
              <a:rPr lang="en-US" dirty="0" smtClean="0"/>
              <a:t>Module 4</a:t>
            </a:r>
          </a:p>
          <a:p>
            <a:pPr lvl="1"/>
            <a:r>
              <a:rPr lang="en-AU" dirty="0"/>
              <a:t>Data validation and dissemination module.  Step by step explanation on how to configure and use the data validation module</a:t>
            </a:r>
            <a:r>
              <a:rPr lang="en-AU" dirty="0" smtClean="0"/>
              <a:t>.  Include live examples using the software.</a:t>
            </a:r>
          </a:p>
          <a:p>
            <a:pPr lvl="1"/>
            <a:endParaRPr lang="en-AU" sz="2200" dirty="0" smtClean="0"/>
          </a:p>
          <a:p>
            <a:pPr marL="274320" lvl="1" indent="0">
              <a:buNone/>
            </a:pPr>
            <a:r>
              <a:rPr lang="en-AU" sz="2200" dirty="0" smtClean="0"/>
              <a:t>Minimum Suggested Time: 6 hours</a:t>
            </a:r>
            <a:endParaRPr lang="en-US" sz="2200" dirty="0"/>
          </a:p>
        </p:txBody>
      </p:sp>
      <p:sp>
        <p:nvSpPr>
          <p:cNvPr id="4" name="Title 1"/>
          <p:cNvSpPr txBox="1">
            <a:spLocks/>
          </p:cNvSpPr>
          <p:nvPr/>
        </p:nvSpPr>
        <p:spPr>
          <a:xfrm>
            <a:off x="609600" y="457200"/>
            <a:ext cx="8229600" cy="1143000"/>
          </a:xfrm>
          <a:prstGeom prst="rect">
            <a:avLst/>
          </a:prstGeom>
        </p:spPr>
        <p:txBody>
          <a:bodyPr vert="horz" lIns="0" rIns="0" bIns="0" anchor="b">
            <a:normAutofit/>
          </a:bodyPr>
          <a:lstStyle>
            <a:lvl1pPr algn="l" rtl="0" eaLnBrk="1" latinLnBrk="0" hangingPunct="1">
              <a:spcBef>
                <a:spcPct val="0"/>
              </a:spcBef>
              <a:buNone/>
              <a:defRPr kumimoji="0" sz="4000" b="0" kern="1200">
                <a:ln>
                  <a:noFill/>
                </a:ln>
                <a:solidFill>
                  <a:schemeClr val="tx2"/>
                </a:solidFill>
                <a:effectLst/>
                <a:latin typeface="+mj-lt"/>
                <a:ea typeface="+mj-ea"/>
                <a:cs typeface="+mj-cs"/>
              </a:defRPr>
            </a:lvl1pPr>
          </a:lstStyle>
          <a:p>
            <a:r>
              <a:rPr lang="en-US" dirty="0" smtClean="0"/>
              <a:t>Training Topics: Multi-Media Content </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76753464"/>
      </p:ext>
    </p:extLst>
  </p:cSld>
  <p:clrMapOvr>
    <a:masterClrMapping/>
  </p:clrMapOvr>
  <mc:AlternateContent xmlns:mc="http://schemas.openxmlformats.org/markup-compatibility/2006" xmlns:p14="http://schemas.microsoft.com/office/powerpoint/2010/main">
    <mc:Choice Requires="p14">
      <p:transition spd="slow" p14:dur="2000" advTm="23944"/>
    </mc:Choice>
    <mc:Fallback xmlns="">
      <p:transition spd="slow" advTm="2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953000"/>
          </a:xfrm>
        </p:spPr>
        <p:txBody>
          <a:bodyPr>
            <a:normAutofit/>
          </a:bodyPr>
          <a:lstStyle/>
          <a:p>
            <a:r>
              <a:rPr lang="en-US" dirty="0" smtClean="0"/>
              <a:t>Module 5</a:t>
            </a:r>
          </a:p>
          <a:p>
            <a:pPr lvl="1"/>
            <a:r>
              <a:rPr lang="en-AU" dirty="0"/>
              <a:t>Step by step procedure in using the profiling ADCP for stream gauge measurements, including a field demonstration.  Proper techniques in performing measurements, collecting data, and using data to provide discharge measurements and the development of a rating table</a:t>
            </a:r>
            <a:r>
              <a:rPr lang="en-AU" dirty="0" smtClean="0"/>
              <a:t>.  Stream-gauging safety issues.</a:t>
            </a:r>
          </a:p>
          <a:p>
            <a:pPr lvl="1"/>
            <a:endParaRPr lang="en-AU" sz="2200" dirty="0" smtClean="0"/>
          </a:p>
          <a:p>
            <a:pPr marL="274320" lvl="1" indent="0">
              <a:buNone/>
            </a:pPr>
            <a:r>
              <a:rPr lang="en-AU" sz="2200" dirty="0" smtClean="0"/>
              <a:t>Minimum Suggested Time: 4 hours</a:t>
            </a:r>
            <a:endParaRPr lang="en-US" sz="2200" dirty="0"/>
          </a:p>
        </p:txBody>
      </p:sp>
      <p:sp>
        <p:nvSpPr>
          <p:cNvPr id="4" name="Title 1"/>
          <p:cNvSpPr txBox="1">
            <a:spLocks/>
          </p:cNvSpPr>
          <p:nvPr/>
        </p:nvSpPr>
        <p:spPr>
          <a:xfrm>
            <a:off x="609600" y="457200"/>
            <a:ext cx="8229600" cy="1143000"/>
          </a:xfrm>
          <a:prstGeom prst="rect">
            <a:avLst/>
          </a:prstGeom>
        </p:spPr>
        <p:txBody>
          <a:bodyPr vert="horz" lIns="0" rIns="0" bIns="0" anchor="b">
            <a:normAutofit/>
          </a:bodyPr>
          <a:lstStyle>
            <a:lvl1pPr algn="l" rtl="0" eaLnBrk="1" latinLnBrk="0" hangingPunct="1">
              <a:spcBef>
                <a:spcPct val="0"/>
              </a:spcBef>
              <a:buNone/>
              <a:defRPr kumimoji="0" sz="4000" b="0" kern="1200">
                <a:ln>
                  <a:noFill/>
                </a:ln>
                <a:solidFill>
                  <a:schemeClr val="tx2"/>
                </a:solidFill>
                <a:effectLst/>
                <a:latin typeface="+mj-lt"/>
                <a:ea typeface="+mj-ea"/>
                <a:cs typeface="+mj-cs"/>
              </a:defRPr>
            </a:lvl1pPr>
          </a:lstStyle>
          <a:p>
            <a:r>
              <a:rPr lang="en-US" dirty="0" smtClean="0"/>
              <a:t>Training Topics: Multi-Media Content </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76753464"/>
      </p:ext>
    </p:extLst>
  </p:cSld>
  <p:clrMapOvr>
    <a:masterClrMapping/>
  </p:clrMapOvr>
  <mc:AlternateContent xmlns:mc="http://schemas.openxmlformats.org/markup-compatibility/2006" xmlns:p14="http://schemas.microsoft.com/office/powerpoint/2010/main">
    <mc:Choice Requires="p14">
      <p:transition spd="slow" p14:dur="2000" advTm="32926"/>
    </mc:Choice>
    <mc:Fallback xmlns="">
      <p:transition spd="slow" advTm="32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953000"/>
          </a:xfrm>
        </p:spPr>
        <p:txBody>
          <a:bodyPr>
            <a:normAutofit/>
          </a:bodyPr>
          <a:lstStyle/>
          <a:p>
            <a:r>
              <a:rPr lang="en-US" dirty="0" smtClean="0"/>
              <a:t>Module 6</a:t>
            </a:r>
          </a:p>
          <a:p>
            <a:pPr lvl="1"/>
            <a:r>
              <a:rPr lang="en-AU" dirty="0" smtClean="0"/>
              <a:t>WEB Server  configuration of visualization software.  Common problems with hosting information on the WEB.  Configuration of WEB server including the method to control access.  ALARM software step by step configuration and use.</a:t>
            </a:r>
          </a:p>
          <a:p>
            <a:pPr lvl="1"/>
            <a:endParaRPr lang="en-AU" sz="2200" dirty="0" smtClean="0"/>
          </a:p>
          <a:p>
            <a:pPr marL="274320" lvl="1" indent="0">
              <a:buNone/>
            </a:pPr>
            <a:r>
              <a:rPr lang="en-AU" sz="2200" dirty="0" smtClean="0"/>
              <a:t>Minimum Suggested Time: 4 hours</a:t>
            </a:r>
            <a:endParaRPr lang="en-US" sz="2200" dirty="0"/>
          </a:p>
        </p:txBody>
      </p:sp>
      <p:sp>
        <p:nvSpPr>
          <p:cNvPr id="4" name="Title 1"/>
          <p:cNvSpPr txBox="1">
            <a:spLocks/>
          </p:cNvSpPr>
          <p:nvPr/>
        </p:nvSpPr>
        <p:spPr>
          <a:xfrm>
            <a:off x="609600" y="457200"/>
            <a:ext cx="8229600" cy="1143000"/>
          </a:xfrm>
          <a:prstGeom prst="rect">
            <a:avLst/>
          </a:prstGeom>
        </p:spPr>
        <p:txBody>
          <a:bodyPr vert="horz" lIns="0" rIns="0" bIns="0" anchor="b">
            <a:normAutofit/>
          </a:bodyPr>
          <a:lstStyle>
            <a:lvl1pPr algn="l" rtl="0" eaLnBrk="1" latinLnBrk="0" hangingPunct="1">
              <a:spcBef>
                <a:spcPct val="0"/>
              </a:spcBef>
              <a:buNone/>
              <a:defRPr kumimoji="0" sz="4000" b="0" kern="1200">
                <a:ln>
                  <a:noFill/>
                </a:ln>
                <a:solidFill>
                  <a:schemeClr val="tx2"/>
                </a:solidFill>
                <a:effectLst/>
                <a:latin typeface="+mj-lt"/>
                <a:ea typeface="+mj-ea"/>
                <a:cs typeface="+mj-cs"/>
              </a:defRPr>
            </a:lvl1pPr>
          </a:lstStyle>
          <a:p>
            <a:r>
              <a:rPr lang="en-US" dirty="0" smtClean="0"/>
              <a:t>Training Topics: Multi-Media Content </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76559506"/>
      </p:ext>
    </p:extLst>
  </p:cSld>
  <p:clrMapOvr>
    <a:masterClrMapping/>
  </p:clrMapOvr>
  <mc:AlternateContent xmlns:mc="http://schemas.openxmlformats.org/markup-compatibility/2006" xmlns:p14="http://schemas.microsoft.com/office/powerpoint/2010/main">
    <mc:Choice Requires="p14">
      <p:transition spd="slow" p14:dur="2000" advTm="26550"/>
    </mc:Choice>
    <mc:Fallback xmlns="">
      <p:transition spd="slow" advTm="26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Documentation</a:t>
            </a:r>
            <a:endParaRPr lang="en-US" dirty="0"/>
          </a:p>
        </p:txBody>
      </p:sp>
      <p:sp>
        <p:nvSpPr>
          <p:cNvPr id="3" name="Content Placeholder 2"/>
          <p:cNvSpPr>
            <a:spLocks noGrp="1"/>
          </p:cNvSpPr>
          <p:nvPr>
            <p:ph idx="1"/>
          </p:nvPr>
        </p:nvSpPr>
        <p:spPr/>
        <p:txBody>
          <a:bodyPr/>
          <a:lstStyle/>
          <a:p>
            <a:r>
              <a:rPr lang="en-US" dirty="0" smtClean="0"/>
              <a:t>Printed in Binders</a:t>
            </a:r>
          </a:p>
          <a:p>
            <a:r>
              <a:rPr lang="en-US" dirty="0" smtClean="0"/>
              <a:t>Electronic form (PDF)</a:t>
            </a:r>
          </a:p>
          <a:p>
            <a:pPr marL="0" indent="0">
              <a:buNone/>
            </a:pP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78085910"/>
      </p:ext>
    </p:extLst>
  </p:cSld>
  <p:clrMapOvr>
    <a:masterClrMapping/>
  </p:clrMapOvr>
  <mc:AlternateContent xmlns:mc="http://schemas.openxmlformats.org/markup-compatibility/2006" xmlns:p14="http://schemas.microsoft.com/office/powerpoint/2010/main">
    <mc:Choice Requires="p14">
      <p:transition spd="slow" p14:dur="2000" advTm="22426"/>
    </mc:Choice>
    <mc:Fallback xmlns="">
      <p:transition spd="slow" advTm="22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Operation &amp; Maintenance: Importance </a:t>
            </a:r>
            <a:endParaRPr lang="en-US" dirty="0"/>
          </a:p>
        </p:txBody>
      </p:sp>
      <p:sp>
        <p:nvSpPr>
          <p:cNvPr id="3" name="Content Placeholder 2"/>
          <p:cNvSpPr>
            <a:spLocks noGrp="1"/>
          </p:cNvSpPr>
          <p:nvPr>
            <p:ph idx="1"/>
          </p:nvPr>
        </p:nvSpPr>
        <p:spPr/>
        <p:txBody>
          <a:bodyPr>
            <a:normAutofit/>
          </a:bodyPr>
          <a:lstStyle/>
          <a:p>
            <a:r>
              <a:rPr lang="en-US" dirty="0" smtClean="0"/>
              <a:t>Operation and Maintenance Plan key for sustainability of network</a:t>
            </a:r>
          </a:p>
          <a:p>
            <a:pPr lvl="1"/>
            <a:r>
              <a:rPr lang="en-US" dirty="0" smtClean="0"/>
              <a:t>Operation </a:t>
            </a:r>
            <a:r>
              <a:rPr lang="en-US" dirty="0"/>
              <a:t>and maintenance of all newly installed </a:t>
            </a:r>
            <a:r>
              <a:rPr lang="en-US" dirty="0" smtClean="0"/>
              <a:t>equipment, </a:t>
            </a:r>
            <a:r>
              <a:rPr lang="en-US" dirty="0"/>
              <a:t>including instrumentation at monitoring stations, DRGS, computer systems, and </a:t>
            </a:r>
            <a:r>
              <a:rPr lang="en-US" dirty="0" smtClean="0"/>
              <a:t>software</a:t>
            </a:r>
            <a:r>
              <a:rPr lang="en-US" dirty="0"/>
              <a:t> </a:t>
            </a:r>
          </a:p>
          <a:p>
            <a:pPr lvl="1"/>
            <a:r>
              <a:rPr lang="en-US" dirty="0" smtClean="0"/>
              <a:t>The </a:t>
            </a:r>
            <a:r>
              <a:rPr lang="en-US" dirty="0"/>
              <a:t>maintenance will require plans for both preventive maintenance as well as corrective </a:t>
            </a:r>
            <a:r>
              <a:rPr lang="en-US" dirty="0" smtClean="0"/>
              <a:t>maintenance </a:t>
            </a:r>
          </a:p>
          <a:p>
            <a:pPr lvl="1"/>
            <a:r>
              <a:rPr lang="en-US" dirty="0" smtClean="0"/>
              <a:t>Maintenance </a:t>
            </a:r>
            <a:r>
              <a:rPr lang="en-US" dirty="0"/>
              <a:t>will be performed as quickly as possible considering the technical staff </a:t>
            </a:r>
            <a:r>
              <a:rPr lang="en-US" dirty="0" smtClean="0"/>
              <a:t>limitations</a:t>
            </a:r>
            <a:endParaRPr lang="en-US" dirty="0"/>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92640049"/>
      </p:ext>
    </p:extLst>
  </p:cSld>
  <p:clrMapOvr>
    <a:masterClrMapping/>
  </p:clrMapOvr>
  <mc:AlternateContent xmlns:mc="http://schemas.openxmlformats.org/markup-compatibility/2006" xmlns:p14="http://schemas.microsoft.com/office/powerpoint/2010/main">
    <mc:Choice Requires="p14">
      <p:transition spd="slow" p14:dur="2000" advTm="40532"/>
    </mc:Choice>
    <mc:Fallback xmlns="">
      <p:transition spd="slow" advTm="40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534400" cy="2286000"/>
          </a:xfrm>
        </p:spPr>
        <p:txBody>
          <a:bodyPr>
            <a:noAutofit/>
          </a:bodyPr>
          <a:lstStyle/>
          <a:p>
            <a:pPr algn="ctr"/>
            <a:r>
              <a:rPr lang="en-US" sz="3200" dirty="0" smtClean="0"/>
              <a:t>Examples that refer to products are intended for illustrative purposes only, and do not imply an endorsement or recommendation of any particular product</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688459"/>
      </p:ext>
    </p:extLst>
  </p:cSld>
  <p:clrMapOvr>
    <a:masterClrMapping/>
  </p:clrMapOvr>
  <mc:AlternateContent xmlns:mc="http://schemas.openxmlformats.org/markup-compatibility/2006" xmlns:p14="http://schemas.microsoft.com/office/powerpoint/2010/main">
    <mc:Choice Requires="p14">
      <p:transition spd="slow" p14:dur="2000" advTm="12001"/>
    </mc:Choice>
    <mc:Fallback xmlns="">
      <p:transition spd="slow" advTm="12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US" dirty="0" smtClean="0"/>
              <a:t>Operations and Maintenance: </a:t>
            </a:r>
            <a:br>
              <a:rPr lang="en-US" dirty="0" smtClean="0"/>
            </a:br>
            <a:r>
              <a:rPr lang="en-US" dirty="0" smtClean="0"/>
              <a:t>Maintenance Source</a:t>
            </a:r>
            <a:endParaRPr lang="en-US" dirty="0"/>
          </a:p>
        </p:txBody>
      </p:sp>
      <p:sp>
        <p:nvSpPr>
          <p:cNvPr id="3" name="Content Placeholder 2"/>
          <p:cNvSpPr>
            <a:spLocks noGrp="1"/>
          </p:cNvSpPr>
          <p:nvPr>
            <p:ph idx="1"/>
          </p:nvPr>
        </p:nvSpPr>
        <p:spPr>
          <a:xfrm>
            <a:off x="0" y="1905000"/>
            <a:ext cx="9144000" cy="685800"/>
          </a:xfrm>
        </p:spPr>
        <p:txBody>
          <a:bodyPr/>
          <a:lstStyle/>
          <a:p>
            <a:pPr marL="109728" indent="0" algn="ctr">
              <a:buNone/>
            </a:pPr>
            <a:r>
              <a:rPr lang="en-US" u="sng" dirty="0" smtClean="0"/>
              <a:t>In house Maintenance VS Outsourced Maintenance</a:t>
            </a:r>
            <a:endParaRPr lang="en-US" u="sng" dirty="0"/>
          </a:p>
        </p:txBody>
      </p:sp>
      <p:sp>
        <p:nvSpPr>
          <p:cNvPr id="5" name="TextBox 4"/>
          <p:cNvSpPr txBox="1"/>
          <p:nvPr/>
        </p:nvSpPr>
        <p:spPr>
          <a:xfrm>
            <a:off x="441960" y="2807732"/>
            <a:ext cx="3886200" cy="369332"/>
          </a:xfrm>
          <a:prstGeom prst="rect">
            <a:avLst/>
          </a:prstGeom>
          <a:noFill/>
        </p:spPr>
        <p:txBody>
          <a:bodyPr wrap="square" rtlCol="0">
            <a:spAutoFit/>
          </a:bodyPr>
          <a:lstStyle/>
          <a:p>
            <a:endParaRPr lang="en-US" dirty="0"/>
          </a:p>
        </p:txBody>
      </p:sp>
      <p:sp>
        <p:nvSpPr>
          <p:cNvPr id="6" name="Content Placeholder 2"/>
          <p:cNvSpPr txBox="1">
            <a:spLocks/>
          </p:cNvSpPr>
          <p:nvPr/>
        </p:nvSpPr>
        <p:spPr>
          <a:xfrm>
            <a:off x="1935480" y="1310640"/>
            <a:ext cx="8229600" cy="48768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en-US" dirty="0"/>
          </a:p>
        </p:txBody>
      </p:sp>
      <p:sp>
        <p:nvSpPr>
          <p:cNvPr id="8" name="Content Placeholder 2"/>
          <p:cNvSpPr txBox="1">
            <a:spLocks/>
          </p:cNvSpPr>
          <p:nvPr/>
        </p:nvSpPr>
        <p:spPr>
          <a:xfrm>
            <a:off x="457200" y="2807732"/>
            <a:ext cx="8229600" cy="24384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smtClean="0"/>
              <a:t>In </a:t>
            </a:r>
            <a:r>
              <a:rPr lang="en-US" dirty="0"/>
              <a:t>house Maintenance</a:t>
            </a:r>
          </a:p>
          <a:p>
            <a:pPr lvl="1"/>
            <a:r>
              <a:rPr lang="en-US" dirty="0"/>
              <a:t>Customer has complete control over maintenance</a:t>
            </a:r>
          </a:p>
          <a:p>
            <a:r>
              <a:rPr lang="en-US" dirty="0"/>
              <a:t>Outsourced Maintenance</a:t>
            </a:r>
          </a:p>
          <a:p>
            <a:pPr lvl="1"/>
            <a:r>
              <a:rPr lang="en-US" dirty="0"/>
              <a:t>Vendor is paid to maintain network</a:t>
            </a:r>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8550900"/>
      </p:ext>
    </p:extLst>
  </p:cSld>
  <p:clrMapOvr>
    <a:masterClrMapping/>
  </p:clrMapOvr>
  <mc:AlternateContent xmlns:mc="http://schemas.openxmlformats.org/markup-compatibility/2006" xmlns:p14="http://schemas.microsoft.com/office/powerpoint/2010/main">
    <mc:Choice Requires="p14">
      <p:transition spd="slow" p14:dur="2000" advTm="41038"/>
    </mc:Choice>
    <mc:Fallback xmlns="">
      <p:transition spd="slow" advTm="41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smtClean="0"/>
              <a:t>Operations and Maintenance: </a:t>
            </a:r>
            <a:br>
              <a:rPr lang="en-US" dirty="0" smtClean="0"/>
            </a:br>
            <a:r>
              <a:rPr lang="en-US" dirty="0" smtClean="0"/>
              <a:t>Maintenance Source Continued</a:t>
            </a:r>
            <a:endParaRPr lang="en-US" dirty="0"/>
          </a:p>
        </p:txBody>
      </p:sp>
      <p:sp>
        <p:nvSpPr>
          <p:cNvPr id="3" name="Content Placeholder 2"/>
          <p:cNvSpPr>
            <a:spLocks noGrp="1"/>
          </p:cNvSpPr>
          <p:nvPr>
            <p:ph idx="1"/>
          </p:nvPr>
        </p:nvSpPr>
        <p:spPr>
          <a:xfrm>
            <a:off x="0" y="1905000"/>
            <a:ext cx="9144000" cy="685800"/>
          </a:xfrm>
        </p:spPr>
        <p:txBody>
          <a:bodyPr/>
          <a:lstStyle/>
          <a:p>
            <a:pPr marL="109728" indent="0" algn="ctr">
              <a:buNone/>
            </a:pPr>
            <a:r>
              <a:rPr lang="en-US" u="sng" dirty="0" smtClean="0"/>
              <a:t>Pros and Cons of In-house Maintenance</a:t>
            </a:r>
            <a:endParaRPr lang="en-US" u="sng" dirty="0"/>
          </a:p>
        </p:txBody>
      </p:sp>
      <p:sp>
        <p:nvSpPr>
          <p:cNvPr id="5" name="TextBox 4"/>
          <p:cNvSpPr txBox="1"/>
          <p:nvPr/>
        </p:nvSpPr>
        <p:spPr>
          <a:xfrm>
            <a:off x="381000" y="2438400"/>
            <a:ext cx="3886200" cy="369332"/>
          </a:xfrm>
          <a:prstGeom prst="rect">
            <a:avLst/>
          </a:prstGeom>
          <a:noFill/>
        </p:spPr>
        <p:txBody>
          <a:bodyPr wrap="square" rtlCol="0">
            <a:spAutoFit/>
          </a:bodyPr>
          <a:lstStyle/>
          <a:p>
            <a:endParaRPr lang="en-US" dirty="0"/>
          </a:p>
        </p:txBody>
      </p:sp>
      <p:sp>
        <p:nvSpPr>
          <p:cNvPr id="7" name="Content Placeholder 2"/>
          <p:cNvSpPr txBox="1">
            <a:spLocks/>
          </p:cNvSpPr>
          <p:nvPr/>
        </p:nvSpPr>
        <p:spPr>
          <a:xfrm>
            <a:off x="457200" y="2438400"/>
            <a:ext cx="4114800" cy="3429000"/>
          </a:xfrm>
          <a:prstGeom prst="rect">
            <a:avLst/>
          </a:prstGeom>
          <a:ln>
            <a:solidFill>
              <a:schemeClr val="accent1"/>
            </a:solidFill>
          </a:ln>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smtClean="0"/>
              <a:t>Pros</a:t>
            </a:r>
          </a:p>
          <a:p>
            <a:pPr lvl="1"/>
            <a:r>
              <a:rPr lang="en-US" sz="2000" dirty="0" smtClean="0"/>
              <a:t>Full control over system</a:t>
            </a:r>
          </a:p>
          <a:p>
            <a:pPr lvl="1"/>
            <a:r>
              <a:rPr lang="en-US" sz="2000" dirty="0" smtClean="0"/>
              <a:t>Develop in-house capacity</a:t>
            </a:r>
          </a:p>
          <a:p>
            <a:pPr lvl="1"/>
            <a:r>
              <a:rPr lang="en-US" sz="2000" dirty="0" smtClean="0"/>
              <a:t>Pride of ownership</a:t>
            </a:r>
          </a:p>
          <a:p>
            <a:pPr lvl="1"/>
            <a:endParaRPr lang="en-US" sz="2000" dirty="0" smtClean="0"/>
          </a:p>
          <a:p>
            <a:pPr lvl="1"/>
            <a:endParaRPr lang="en-US" dirty="0" smtClean="0"/>
          </a:p>
          <a:p>
            <a:pPr marL="704088" lvl="2" indent="0">
              <a:buNone/>
            </a:pPr>
            <a:endParaRPr lang="en-US" b="1" dirty="0" smtClean="0"/>
          </a:p>
          <a:p>
            <a:pPr lvl="1"/>
            <a:endParaRPr lang="en-US" b="1" dirty="0" smtClean="0"/>
          </a:p>
          <a:p>
            <a:pPr lvl="1"/>
            <a:endParaRPr lang="en-US" dirty="0" smtClean="0"/>
          </a:p>
        </p:txBody>
      </p:sp>
      <p:sp>
        <p:nvSpPr>
          <p:cNvPr id="6" name="Content Placeholder 2"/>
          <p:cNvSpPr txBox="1">
            <a:spLocks/>
          </p:cNvSpPr>
          <p:nvPr/>
        </p:nvSpPr>
        <p:spPr>
          <a:xfrm>
            <a:off x="4800600" y="2438400"/>
            <a:ext cx="4114800" cy="3429000"/>
          </a:xfrm>
          <a:prstGeom prst="rect">
            <a:avLst/>
          </a:prstGeom>
          <a:ln>
            <a:solidFill>
              <a:schemeClr val="accent1"/>
            </a:solidFill>
          </a:ln>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smtClean="0"/>
              <a:t>Cons</a:t>
            </a:r>
          </a:p>
          <a:p>
            <a:pPr lvl="1"/>
            <a:r>
              <a:rPr lang="en-US" sz="2000" dirty="0" smtClean="0"/>
              <a:t>Need to train and hire employees</a:t>
            </a:r>
          </a:p>
          <a:p>
            <a:pPr lvl="1"/>
            <a:r>
              <a:rPr lang="en-US" sz="2000" dirty="0" smtClean="0"/>
              <a:t>Not as easy to penalize staff as it is to penalize contractor</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51763172"/>
      </p:ext>
    </p:extLst>
  </p:cSld>
  <p:clrMapOvr>
    <a:masterClrMapping/>
  </p:clrMapOvr>
  <mc:AlternateContent xmlns:mc="http://schemas.openxmlformats.org/markup-compatibility/2006" xmlns:p14="http://schemas.microsoft.com/office/powerpoint/2010/main">
    <mc:Choice Requires="p14">
      <p:transition spd="slow" p14:dur="2000" advTm="60895"/>
    </mc:Choice>
    <mc:Fallback xmlns="">
      <p:transition spd="slow" advTm="60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7"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US" dirty="0" smtClean="0"/>
              <a:t>Operations and Maintenance: </a:t>
            </a:r>
            <a:br>
              <a:rPr lang="en-US" dirty="0" smtClean="0"/>
            </a:br>
            <a:r>
              <a:rPr lang="en-US" dirty="0" smtClean="0"/>
              <a:t>Maintenance Source Continued</a:t>
            </a:r>
            <a:endParaRPr lang="en-US" dirty="0"/>
          </a:p>
        </p:txBody>
      </p:sp>
      <p:sp>
        <p:nvSpPr>
          <p:cNvPr id="3" name="Content Placeholder 2"/>
          <p:cNvSpPr>
            <a:spLocks noGrp="1"/>
          </p:cNvSpPr>
          <p:nvPr>
            <p:ph idx="1"/>
          </p:nvPr>
        </p:nvSpPr>
        <p:spPr>
          <a:xfrm>
            <a:off x="0" y="1905000"/>
            <a:ext cx="9144000" cy="685800"/>
          </a:xfrm>
        </p:spPr>
        <p:txBody>
          <a:bodyPr/>
          <a:lstStyle/>
          <a:p>
            <a:pPr marL="109728" indent="0" algn="ctr">
              <a:buNone/>
            </a:pPr>
            <a:r>
              <a:rPr lang="en-US" u="sng" dirty="0" smtClean="0"/>
              <a:t>Pros and Cons of Outsourced Maintenance</a:t>
            </a:r>
            <a:endParaRPr lang="en-US" u="sng" dirty="0"/>
          </a:p>
        </p:txBody>
      </p:sp>
      <p:sp>
        <p:nvSpPr>
          <p:cNvPr id="5" name="TextBox 4"/>
          <p:cNvSpPr txBox="1"/>
          <p:nvPr/>
        </p:nvSpPr>
        <p:spPr>
          <a:xfrm>
            <a:off x="381000" y="2438400"/>
            <a:ext cx="3886200" cy="369332"/>
          </a:xfrm>
          <a:prstGeom prst="rect">
            <a:avLst/>
          </a:prstGeom>
          <a:noFill/>
        </p:spPr>
        <p:txBody>
          <a:bodyPr wrap="square" rtlCol="0">
            <a:spAutoFit/>
          </a:bodyPr>
          <a:lstStyle/>
          <a:p>
            <a:endParaRPr lang="en-US" dirty="0"/>
          </a:p>
        </p:txBody>
      </p:sp>
      <p:sp>
        <p:nvSpPr>
          <p:cNvPr id="7" name="Content Placeholder 2"/>
          <p:cNvSpPr txBox="1">
            <a:spLocks/>
          </p:cNvSpPr>
          <p:nvPr/>
        </p:nvSpPr>
        <p:spPr>
          <a:xfrm>
            <a:off x="457200" y="2438400"/>
            <a:ext cx="4114800" cy="3429000"/>
          </a:xfrm>
          <a:prstGeom prst="rect">
            <a:avLst/>
          </a:prstGeom>
          <a:ln>
            <a:solidFill>
              <a:schemeClr val="accent1"/>
            </a:solidFill>
          </a:ln>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smtClean="0"/>
              <a:t>Pros</a:t>
            </a:r>
          </a:p>
          <a:p>
            <a:pPr lvl="1"/>
            <a:r>
              <a:rPr lang="en-US" sz="2000" dirty="0" smtClean="0"/>
              <a:t>No Staff requirements</a:t>
            </a:r>
          </a:p>
          <a:p>
            <a:pPr lvl="1"/>
            <a:r>
              <a:rPr lang="en-US" sz="2000" dirty="0" smtClean="0"/>
              <a:t>No Maintenance Training required</a:t>
            </a:r>
          </a:p>
          <a:p>
            <a:pPr lvl="1"/>
            <a:r>
              <a:rPr lang="en-US" sz="2000" dirty="0" smtClean="0"/>
              <a:t>Implied less responsibility</a:t>
            </a:r>
          </a:p>
          <a:p>
            <a:pPr lvl="1"/>
            <a:endParaRPr lang="en-US" sz="2000" dirty="0" smtClean="0"/>
          </a:p>
          <a:p>
            <a:pPr marL="704088" lvl="2" indent="0">
              <a:buNone/>
            </a:pPr>
            <a:endParaRPr lang="en-US" b="1" dirty="0" smtClean="0"/>
          </a:p>
          <a:p>
            <a:pPr lvl="1"/>
            <a:endParaRPr lang="en-US" b="1" dirty="0" smtClean="0"/>
          </a:p>
          <a:p>
            <a:pPr lvl="1"/>
            <a:endParaRPr lang="en-US" dirty="0" smtClean="0"/>
          </a:p>
        </p:txBody>
      </p:sp>
      <p:sp>
        <p:nvSpPr>
          <p:cNvPr id="6" name="Content Placeholder 2"/>
          <p:cNvSpPr txBox="1">
            <a:spLocks/>
          </p:cNvSpPr>
          <p:nvPr/>
        </p:nvSpPr>
        <p:spPr>
          <a:xfrm>
            <a:off x="4800600" y="2438400"/>
            <a:ext cx="4114800" cy="3429000"/>
          </a:xfrm>
          <a:prstGeom prst="rect">
            <a:avLst/>
          </a:prstGeom>
          <a:ln>
            <a:solidFill>
              <a:schemeClr val="accent1"/>
            </a:solidFill>
          </a:ln>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dirty="0" smtClean="0"/>
              <a:t>Cons</a:t>
            </a:r>
          </a:p>
          <a:p>
            <a:pPr lvl="1"/>
            <a:r>
              <a:rPr lang="en-US" sz="2000" dirty="0" smtClean="0"/>
              <a:t>Less control of work quality</a:t>
            </a:r>
          </a:p>
          <a:p>
            <a:pPr lvl="1"/>
            <a:r>
              <a:rPr lang="en-US" sz="2000" dirty="0" smtClean="0"/>
              <a:t>Generally more costly</a:t>
            </a:r>
          </a:p>
          <a:p>
            <a:pPr lvl="1"/>
            <a:r>
              <a:rPr lang="en-US" sz="2000" dirty="0" smtClean="0"/>
              <a:t>Less ownership of system and data</a:t>
            </a:r>
          </a:p>
          <a:p>
            <a:pPr lvl="1"/>
            <a:r>
              <a:rPr lang="en-US" sz="2000" dirty="0" smtClean="0"/>
              <a:t>Need to monitor contractor activities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46949879"/>
      </p:ext>
    </p:extLst>
  </p:cSld>
  <p:clrMapOvr>
    <a:masterClrMapping/>
  </p:clrMapOvr>
  <mc:AlternateContent xmlns:mc="http://schemas.openxmlformats.org/markup-compatibility/2006" xmlns:p14="http://schemas.microsoft.com/office/powerpoint/2010/main">
    <mc:Choice Requires="p14">
      <p:transition spd="slow" p14:dur="2000" advTm="51264"/>
    </mc:Choice>
    <mc:Fallback xmlns="">
      <p:transition spd="slow" advTm="5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90600"/>
          </a:xfrm>
        </p:spPr>
        <p:txBody>
          <a:bodyPr>
            <a:normAutofit fontScale="90000"/>
          </a:bodyPr>
          <a:lstStyle/>
          <a:p>
            <a:r>
              <a:rPr lang="en-US" dirty="0" smtClean="0"/>
              <a:t>Implementation, Operation and </a:t>
            </a:r>
            <a:r>
              <a:rPr lang="en-US" dirty="0" smtClean="0"/>
              <a:t>Maintenance</a:t>
            </a:r>
            <a:endParaRPr lang="en-US" dirty="0"/>
          </a:p>
        </p:txBody>
      </p:sp>
      <p:sp>
        <p:nvSpPr>
          <p:cNvPr id="3" name="Content Placeholder 2"/>
          <p:cNvSpPr>
            <a:spLocks noGrp="1"/>
          </p:cNvSpPr>
          <p:nvPr>
            <p:ph sz="quarter" idx="1"/>
          </p:nvPr>
        </p:nvSpPr>
        <p:spPr>
          <a:xfrm>
            <a:off x="152400" y="1981200"/>
            <a:ext cx="5105400" cy="4572000"/>
          </a:xfrm>
          <a:ln>
            <a:noFill/>
          </a:ln>
        </p:spPr>
        <p:txBody>
          <a:bodyPr>
            <a:normAutofit fontScale="92500" lnSpcReduction="10000"/>
          </a:bodyPr>
          <a:lstStyle/>
          <a:p>
            <a:r>
              <a:rPr lang="en-US" sz="2800" b="1" dirty="0" smtClean="0">
                <a:latin typeface="Perpetua" pitchFamily="18" charset="0"/>
              </a:rPr>
              <a:t>Plan A: </a:t>
            </a:r>
            <a:r>
              <a:rPr lang="en-US" sz="2800" dirty="0" smtClean="0">
                <a:latin typeface="Perpetua" pitchFamily="18" charset="0"/>
              </a:rPr>
              <a:t>Bidder </a:t>
            </a:r>
            <a:r>
              <a:rPr lang="en-US" sz="2800" dirty="0">
                <a:latin typeface="Perpetua" pitchFamily="18" charset="0"/>
              </a:rPr>
              <a:t>(equipment), </a:t>
            </a:r>
            <a:r>
              <a:rPr lang="en-US" sz="2800" dirty="0" smtClean="0">
                <a:latin typeface="Perpetua" pitchFamily="18" charset="0"/>
              </a:rPr>
              <a:t>Agency </a:t>
            </a:r>
            <a:r>
              <a:rPr lang="en-US" sz="2800" dirty="0">
                <a:latin typeface="Perpetua" pitchFamily="18" charset="0"/>
              </a:rPr>
              <a:t>(installation, O&amp;M</a:t>
            </a:r>
            <a:r>
              <a:rPr lang="en-US" sz="2800" dirty="0" smtClean="0">
                <a:latin typeface="Perpetua" pitchFamily="18" charset="0"/>
              </a:rPr>
              <a:t>)</a:t>
            </a:r>
          </a:p>
          <a:p>
            <a:r>
              <a:rPr lang="en-US" sz="2800" b="1" dirty="0" smtClean="0">
                <a:latin typeface="Perpetua" pitchFamily="18" charset="0"/>
              </a:rPr>
              <a:t>Plan B: </a:t>
            </a:r>
            <a:r>
              <a:rPr lang="en-US" sz="2800" dirty="0" smtClean="0">
                <a:latin typeface="Perpetua" pitchFamily="18" charset="0"/>
              </a:rPr>
              <a:t>Bidder </a:t>
            </a:r>
            <a:r>
              <a:rPr lang="en-US" sz="2800" dirty="0">
                <a:latin typeface="Perpetua" pitchFamily="18" charset="0"/>
              </a:rPr>
              <a:t>(equipment, installation, warranty), </a:t>
            </a:r>
            <a:r>
              <a:rPr lang="en-US" sz="2800" dirty="0" smtClean="0">
                <a:latin typeface="Perpetua" pitchFamily="18" charset="0"/>
              </a:rPr>
              <a:t>Agency </a:t>
            </a:r>
            <a:r>
              <a:rPr lang="en-US" sz="2800" dirty="0">
                <a:latin typeface="Perpetua" pitchFamily="18" charset="0"/>
              </a:rPr>
              <a:t>(O&amp;M</a:t>
            </a:r>
            <a:r>
              <a:rPr lang="en-US" sz="2800" dirty="0" smtClean="0">
                <a:latin typeface="Perpetua" pitchFamily="18" charset="0"/>
              </a:rPr>
              <a:t>)</a:t>
            </a:r>
          </a:p>
          <a:p>
            <a:r>
              <a:rPr lang="en-US" sz="2800" b="1" dirty="0" smtClean="0">
                <a:latin typeface="Perpetua" pitchFamily="18" charset="0"/>
              </a:rPr>
              <a:t>Plan C: </a:t>
            </a:r>
            <a:r>
              <a:rPr lang="en-US" sz="2800" dirty="0" smtClean="0">
                <a:latin typeface="Perpetua" pitchFamily="18" charset="0"/>
              </a:rPr>
              <a:t>Bidder </a:t>
            </a:r>
            <a:r>
              <a:rPr lang="en-US" sz="2800" dirty="0">
                <a:latin typeface="Perpetua" pitchFamily="18" charset="0"/>
              </a:rPr>
              <a:t>(equipment, installation, warranty, and initial O&amp;M), </a:t>
            </a:r>
            <a:r>
              <a:rPr lang="en-US" sz="2800" dirty="0" smtClean="0">
                <a:latin typeface="Perpetua" pitchFamily="18" charset="0"/>
              </a:rPr>
              <a:t>Agency </a:t>
            </a:r>
            <a:r>
              <a:rPr lang="en-US" sz="2800" dirty="0">
                <a:latin typeface="Perpetua" pitchFamily="18" charset="0"/>
              </a:rPr>
              <a:t>(later O&amp;M</a:t>
            </a:r>
            <a:r>
              <a:rPr lang="en-US" sz="2800" dirty="0" smtClean="0">
                <a:latin typeface="Perpetua" pitchFamily="18" charset="0"/>
              </a:rPr>
              <a:t>)</a:t>
            </a:r>
          </a:p>
          <a:p>
            <a:r>
              <a:rPr lang="en-US" sz="2800" b="1" dirty="0" smtClean="0">
                <a:latin typeface="Perpetua" pitchFamily="18" charset="0"/>
              </a:rPr>
              <a:t>Plan D: </a:t>
            </a:r>
            <a:r>
              <a:rPr lang="en-US" sz="2800" dirty="0" smtClean="0">
                <a:latin typeface="Perpetua" pitchFamily="18" charset="0"/>
              </a:rPr>
              <a:t>Bidder </a:t>
            </a:r>
            <a:r>
              <a:rPr lang="en-US" sz="2800" dirty="0">
                <a:latin typeface="Perpetua" pitchFamily="18" charset="0"/>
              </a:rPr>
              <a:t>(equipment, installation, warranty and O&amp;M), </a:t>
            </a:r>
            <a:r>
              <a:rPr lang="en-US" sz="2800" dirty="0" smtClean="0">
                <a:latin typeface="Perpetua" pitchFamily="18" charset="0"/>
              </a:rPr>
              <a:t>Agency </a:t>
            </a:r>
            <a:r>
              <a:rPr lang="en-US" sz="2800" dirty="0">
                <a:latin typeface="Perpetua" pitchFamily="18" charset="0"/>
              </a:rPr>
              <a:t>(Monitor Contract</a:t>
            </a:r>
            <a:r>
              <a:rPr lang="en-US" sz="2800" dirty="0" smtClean="0">
                <a:latin typeface="Perpetua" pitchFamily="18" charset="0"/>
              </a:rPr>
              <a:t>)</a:t>
            </a:r>
          </a:p>
          <a:p>
            <a:r>
              <a:rPr lang="en-US" sz="2800" b="1" dirty="0" smtClean="0">
                <a:latin typeface="Perpetua" pitchFamily="18" charset="0"/>
              </a:rPr>
              <a:t>Plan E: </a:t>
            </a:r>
            <a:r>
              <a:rPr lang="en-US" sz="2800" dirty="0" smtClean="0">
                <a:latin typeface="Perpetua" pitchFamily="18" charset="0"/>
              </a:rPr>
              <a:t>Bidder </a:t>
            </a:r>
            <a:r>
              <a:rPr lang="en-US" sz="2800" dirty="0">
                <a:latin typeface="Perpetua" pitchFamily="18" charset="0"/>
              </a:rPr>
              <a:t>sells data to </a:t>
            </a:r>
            <a:r>
              <a:rPr lang="en-US" sz="2800" dirty="0" smtClean="0">
                <a:latin typeface="Perpetua" pitchFamily="18" charset="0"/>
              </a:rPr>
              <a:t>Agency</a:t>
            </a:r>
            <a:endParaRPr lang="en-US" sz="2800" dirty="0">
              <a:latin typeface="Perpetua" pitchFamily="18" charset="0"/>
            </a:endParaRPr>
          </a:p>
          <a:p>
            <a:endParaRPr lang="en-US" dirty="0">
              <a:latin typeface="Perpetua" pitchFamily="18" charset="0"/>
            </a:endParaRPr>
          </a:p>
        </p:txBody>
      </p:sp>
      <p:sp>
        <p:nvSpPr>
          <p:cNvPr id="4" name="TextBox 3"/>
          <p:cNvSpPr txBox="1"/>
          <p:nvPr/>
        </p:nvSpPr>
        <p:spPr>
          <a:xfrm>
            <a:off x="4800600" y="1840468"/>
            <a:ext cx="1371599" cy="369332"/>
          </a:xfrm>
          <a:prstGeom prst="rect">
            <a:avLst/>
          </a:prstGeom>
          <a:noFill/>
        </p:spPr>
        <p:txBody>
          <a:bodyPr wrap="square" rtlCol="0">
            <a:spAutoFit/>
          </a:bodyPr>
          <a:lstStyle/>
          <a:p>
            <a:pPr algn="ctr"/>
            <a:r>
              <a:rPr lang="en-US" b="1" dirty="0" smtClean="0">
                <a:latin typeface="Perpetua" pitchFamily="18" charset="0"/>
              </a:rPr>
              <a:t> </a:t>
            </a:r>
            <a:r>
              <a:rPr lang="en-US" sz="1400" b="1" dirty="0" smtClean="0">
                <a:latin typeface="Perpetua" pitchFamily="18" charset="0"/>
              </a:rPr>
              <a:t>Responsibility</a:t>
            </a:r>
            <a:endParaRPr lang="en-US" sz="1400" b="1" dirty="0">
              <a:latin typeface="Perpetua" pitchFamily="18" charset="0"/>
            </a:endParaRPr>
          </a:p>
        </p:txBody>
      </p:sp>
      <p:graphicFrame>
        <p:nvGraphicFramePr>
          <p:cNvPr id="5" name="Diagram 4"/>
          <p:cNvGraphicFramePr/>
          <p:nvPr>
            <p:extLst>
              <p:ext uri="{D42A27DB-BD31-4B8C-83A1-F6EECF244321}">
                <p14:modId xmlns:p14="http://schemas.microsoft.com/office/powerpoint/2010/main" val="2729838255"/>
              </p:ext>
            </p:extLst>
          </p:nvPr>
        </p:nvGraphicFramePr>
        <p:xfrm>
          <a:off x="5257800" y="2193298"/>
          <a:ext cx="1066800" cy="41313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extBox 5"/>
          <p:cNvSpPr txBox="1"/>
          <p:nvPr/>
        </p:nvSpPr>
        <p:spPr>
          <a:xfrm>
            <a:off x="5943598" y="1600200"/>
            <a:ext cx="1143001" cy="584775"/>
          </a:xfrm>
          <a:prstGeom prst="rect">
            <a:avLst/>
          </a:prstGeom>
          <a:noFill/>
        </p:spPr>
        <p:txBody>
          <a:bodyPr wrap="square" rtlCol="0">
            <a:spAutoFit/>
          </a:bodyPr>
          <a:lstStyle/>
          <a:p>
            <a:pPr algn="ctr"/>
            <a:r>
              <a:rPr lang="en-US" b="1" dirty="0" smtClean="0">
                <a:latin typeface="Perpetua" pitchFamily="18" charset="0"/>
              </a:rPr>
              <a:t> </a:t>
            </a:r>
            <a:r>
              <a:rPr lang="en-US" sz="1400" b="1" dirty="0" smtClean="0">
                <a:latin typeface="Perpetua" pitchFamily="18" charset="0"/>
              </a:rPr>
              <a:t>Capacity </a:t>
            </a:r>
          </a:p>
          <a:p>
            <a:pPr algn="ctr"/>
            <a:r>
              <a:rPr lang="en-US" sz="1400" b="1" dirty="0" smtClean="0">
                <a:latin typeface="Perpetua" pitchFamily="18" charset="0"/>
              </a:rPr>
              <a:t>Building</a:t>
            </a:r>
            <a:endParaRPr lang="en-US" sz="1400" b="1" dirty="0">
              <a:latin typeface="Perpetua" pitchFamily="18" charset="0"/>
            </a:endParaRPr>
          </a:p>
        </p:txBody>
      </p:sp>
      <p:graphicFrame>
        <p:nvGraphicFramePr>
          <p:cNvPr id="7" name="Diagram 6"/>
          <p:cNvGraphicFramePr/>
          <p:nvPr>
            <p:extLst>
              <p:ext uri="{D42A27DB-BD31-4B8C-83A1-F6EECF244321}">
                <p14:modId xmlns:p14="http://schemas.microsoft.com/office/powerpoint/2010/main" val="3761950520"/>
              </p:ext>
            </p:extLst>
          </p:nvPr>
        </p:nvGraphicFramePr>
        <p:xfrm>
          <a:off x="6324600" y="2193298"/>
          <a:ext cx="1066800" cy="413130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8" name="TextBox 7"/>
          <p:cNvSpPr txBox="1"/>
          <p:nvPr/>
        </p:nvSpPr>
        <p:spPr>
          <a:xfrm>
            <a:off x="6781800" y="1840468"/>
            <a:ext cx="1143001" cy="369332"/>
          </a:xfrm>
          <a:prstGeom prst="rect">
            <a:avLst/>
          </a:prstGeom>
          <a:noFill/>
        </p:spPr>
        <p:txBody>
          <a:bodyPr wrap="square" rtlCol="0">
            <a:spAutoFit/>
          </a:bodyPr>
          <a:lstStyle/>
          <a:p>
            <a:pPr algn="ctr"/>
            <a:r>
              <a:rPr lang="en-US" b="1" dirty="0" smtClean="0">
                <a:latin typeface="Perpetua" pitchFamily="18" charset="0"/>
              </a:rPr>
              <a:t> </a:t>
            </a:r>
            <a:r>
              <a:rPr lang="en-US" sz="1400" b="1" dirty="0" smtClean="0">
                <a:latin typeface="Perpetua" pitchFamily="18" charset="0"/>
              </a:rPr>
              <a:t>Ownership</a:t>
            </a:r>
          </a:p>
        </p:txBody>
      </p:sp>
      <p:graphicFrame>
        <p:nvGraphicFramePr>
          <p:cNvPr id="9" name="Diagram 8"/>
          <p:cNvGraphicFramePr/>
          <p:nvPr>
            <p:extLst>
              <p:ext uri="{D42A27DB-BD31-4B8C-83A1-F6EECF244321}">
                <p14:modId xmlns:p14="http://schemas.microsoft.com/office/powerpoint/2010/main" val="2836345222"/>
              </p:ext>
            </p:extLst>
          </p:nvPr>
        </p:nvGraphicFramePr>
        <p:xfrm>
          <a:off x="7239000" y="2193298"/>
          <a:ext cx="1066800" cy="4131302"/>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0" name="TextBox 9"/>
          <p:cNvSpPr txBox="1"/>
          <p:nvPr/>
        </p:nvSpPr>
        <p:spPr>
          <a:xfrm>
            <a:off x="7772400" y="1828800"/>
            <a:ext cx="1143001" cy="307777"/>
          </a:xfrm>
          <a:prstGeom prst="rect">
            <a:avLst/>
          </a:prstGeom>
          <a:noFill/>
        </p:spPr>
        <p:txBody>
          <a:bodyPr wrap="square" rtlCol="0">
            <a:spAutoFit/>
          </a:bodyPr>
          <a:lstStyle/>
          <a:p>
            <a:pPr algn="ctr"/>
            <a:r>
              <a:rPr lang="en-US" sz="1400" b="1" dirty="0" smtClean="0">
                <a:latin typeface="Perpetua" pitchFamily="18" charset="0"/>
              </a:rPr>
              <a:t> </a:t>
            </a:r>
            <a:r>
              <a:rPr lang="en-US" sz="1400" b="1" dirty="0" smtClean="0">
                <a:latin typeface="Perpetua" pitchFamily="18" charset="0"/>
              </a:rPr>
              <a:t>Cost</a:t>
            </a:r>
            <a:endParaRPr lang="en-US" sz="1400" b="1" dirty="0" smtClean="0">
              <a:latin typeface="Perpetua" pitchFamily="18" charset="0"/>
            </a:endParaRPr>
          </a:p>
        </p:txBody>
      </p:sp>
      <p:graphicFrame>
        <p:nvGraphicFramePr>
          <p:cNvPr id="11" name="Diagram 10"/>
          <p:cNvGraphicFramePr/>
          <p:nvPr>
            <p:extLst>
              <p:ext uri="{D42A27DB-BD31-4B8C-83A1-F6EECF244321}">
                <p14:modId xmlns:p14="http://schemas.microsoft.com/office/powerpoint/2010/main" val="4281130470"/>
              </p:ext>
            </p:extLst>
          </p:nvPr>
        </p:nvGraphicFramePr>
        <p:xfrm>
          <a:off x="8229600" y="2181630"/>
          <a:ext cx="1066800" cy="4131302"/>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80372939"/>
      </p:ext>
    </p:extLst>
  </p:cSld>
  <p:clrMapOvr>
    <a:masterClrMapping/>
  </p:clrMapOvr>
  <mc:AlternateContent xmlns:mc="http://schemas.openxmlformats.org/markup-compatibility/2006">
    <mc:Choice xmlns:p14="http://schemas.microsoft.com/office/powerpoint/2010/main" Requires="p14">
      <p:transition spd="slow" p14:dur="2000" advTm="215082"/>
    </mc:Choice>
    <mc:Fallback>
      <p:transition spd="slow" advTm="215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13"/>
                </p:tgtEl>
              </p:cMediaNode>
            </p:audio>
          </p:childTnLst>
        </p:cTn>
      </p:par>
    </p:tnLst>
    <p:bldLst>
      <p:bldP spid="3" grpId="0" uiExpand="1" build="p"/>
      <p:bldP spid="4" grpId="0"/>
      <p:bldGraphic spid="5" grpId="0">
        <p:bldAsOne/>
      </p:bldGraphic>
      <p:bldP spid="6" grpId="0"/>
      <p:bldGraphic spid="7" grpId="0">
        <p:bldAsOne/>
      </p:bldGraphic>
      <p:bldP spid="8" grpId="0"/>
      <p:bldGraphic spid="9" grpId="0">
        <p:bldAsOne/>
      </p:bldGraphic>
      <p:bldP spid="10" grpId="0"/>
      <p:bldGraphic spid="11"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 Documentation</a:t>
            </a:r>
            <a:endParaRPr lang="en-US" dirty="0"/>
          </a:p>
        </p:txBody>
      </p:sp>
      <p:sp>
        <p:nvSpPr>
          <p:cNvPr id="3" name="Content Placeholder 2"/>
          <p:cNvSpPr>
            <a:spLocks noGrp="1"/>
          </p:cNvSpPr>
          <p:nvPr>
            <p:ph idx="1"/>
          </p:nvPr>
        </p:nvSpPr>
        <p:spPr/>
        <p:txBody>
          <a:bodyPr/>
          <a:lstStyle/>
          <a:p>
            <a:r>
              <a:rPr lang="en-US" dirty="0" smtClean="0"/>
              <a:t>All field visits will be recorded and entered into a database that tracks maintenance activities</a:t>
            </a:r>
          </a:p>
          <a:p>
            <a:r>
              <a:rPr lang="en-US" dirty="0" smtClean="0"/>
              <a:t>All equipment will be tracked, with the location of each asset recorded into the maintenance database</a:t>
            </a:r>
          </a:p>
          <a:p>
            <a:r>
              <a:rPr lang="en-US" dirty="0" smtClean="0"/>
              <a:t>Database is required to be available to product reports as in the following slide</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02614484"/>
      </p:ext>
    </p:extLst>
  </p:cSld>
  <p:clrMapOvr>
    <a:masterClrMapping/>
  </p:clrMapOvr>
  <mc:AlternateContent xmlns:mc="http://schemas.openxmlformats.org/markup-compatibility/2006" xmlns:p14="http://schemas.microsoft.com/office/powerpoint/2010/main">
    <mc:Choice Requires="p14">
      <p:transition spd="slow" p14:dur="2000" advTm="28011"/>
    </mc:Choice>
    <mc:Fallback xmlns="">
      <p:transition spd="slow" advTm="28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 Database Reports</a:t>
            </a:r>
            <a:endParaRPr lang="en-US" dirty="0"/>
          </a:p>
        </p:txBody>
      </p:sp>
      <p:sp>
        <p:nvSpPr>
          <p:cNvPr id="3" name="Content Placeholder 2"/>
          <p:cNvSpPr>
            <a:spLocks noGrp="1"/>
          </p:cNvSpPr>
          <p:nvPr>
            <p:ph idx="1"/>
          </p:nvPr>
        </p:nvSpPr>
        <p:spPr/>
        <p:txBody>
          <a:bodyPr/>
          <a:lstStyle/>
          <a:p>
            <a:r>
              <a:rPr lang="en-US" dirty="0" smtClean="0"/>
              <a:t>All maintenance activities carried out on any station  between user selected dates</a:t>
            </a:r>
          </a:p>
          <a:p>
            <a:r>
              <a:rPr lang="en-US" dirty="0" smtClean="0"/>
              <a:t>All maintenance activities carried out at a given site between user selected dates</a:t>
            </a:r>
          </a:p>
          <a:p>
            <a:r>
              <a:rPr lang="en-US" dirty="0" smtClean="0"/>
              <a:t>Identify the location of any data logger, sensor or any other piece of equipment that carries a serial number</a:t>
            </a:r>
          </a:p>
          <a:p>
            <a:r>
              <a:rPr lang="en-US" dirty="0" smtClean="0"/>
              <a:t>Identify the operational  history of any component by serial number, including when /where it was in the field, problems with the particular piece of equipment,  as well as the calibration and repair record</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71431970"/>
      </p:ext>
    </p:extLst>
  </p:cSld>
  <p:clrMapOvr>
    <a:masterClrMapping/>
  </p:clrMapOvr>
  <mc:AlternateContent xmlns:mc="http://schemas.openxmlformats.org/markup-compatibility/2006" xmlns:p14="http://schemas.microsoft.com/office/powerpoint/2010/main">
    <mc:Choice Requires="p14">
      <p:transition spd="slow" p14:dur="2000" advTm="60475"/>
    </mc:Choice>
    <mc:Fallback xmlns="">
      <p:transition spd="slow" advTm="60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smtClean="0"/>
              <a:t>Operations and Maintenance: Sample Language for Outsources O&amp;M</a:t>
            </a:r>
            <a:endParaRPr lang="en-US" dirty="0"/>
          </a:p>
        </p:txBody>
      </p:sp>
      <p:sp>
        <p:nvSpPr>
          <p:cNvPr id="3" name="Content Placeholder 2"/>
          <p:cNvSpPr>
            <a:spLocks noGrp="1"/>
          </p:cNvSpPr>
          <p:nvPr>
            <p:ph idx="1"/>
          </p:nvPr>
        </p:nvSpPr>
        <p:spPr>
          <a:xfrm>
            <a:off x="457200" y="2133600"/>
            <a:ext cx="8229600" cy="4724400"/>
          </a:xfrm>
        </p:spPr>
        <p:txBody>
          <a:bodyPr>
            <a:normAutofit fontScale="92500" lnSpcReduction="10000"/>
          </a:bodyPr>
          <a:lstStyle/>
          <a:p>
            <a:r>
              <a:rPr lang="en-US" b="1" dirty="0" smtClean="0"/>
              <a:t>O&amp;M Support</a:t>
            </a:r>
          </a:p>
          <a:p>
            <a:pPr lvl="1"/>
            <a:r>
              <a:rPr lang="en-US" dirty="0" smtClean="0"/>
              <a:t>A contract </a:t>
            </a:r>
            <a:r>
              <a:rPr lang="en-US" dirty="0"/>
              <a:t>for O&amp;M support shall be provided by the bidder separately and the contract price for the O&amp;M will be quoted </a:t>
            </a:r>
            <a:r>
              <a:rPr lang="en-US" dirty="0" smtClean="0"/>
              <a:t>along with the bid</a:t>
            </a:r>
          </a:p>
          <a:p>
            <a:pPr lvl="2"/>
            <a:r>
              <a:rPr lang="en-US" dirty="0" smtClean="0"/>
              <a:t>Complete meteorological network, and proper functioning of ERS and Data Center including hardware and software components</a:t>
            </a:r>
          </a:p>
          <a:p>
            <a:pPr lvl="1"/>
            <a:r>
              <a:rPr lang="en-US" dirty="0" smtClean="0"/>
              <a:t>The </a:t>
            </a:r>
            <a:r>
              <a:rPr lang="en-US" dirty="0"/>
              <a:t>O&amp;M will commence after the </a:t>
            </a:r>
            <a:r>
              <a:rPr lang="en-US" dirty="0" smtClean="0"/>
              <a:t>warranty </a:t>
            </a:r>
            <a:r>
              <a:rPr lang="en-US" dirty="0"/>
              <a:t>period.  </a:t>
            </a:r>
            <a:r>
              <a:rPr lang="en-US" dirty="0" smtClean="0"/>
              <a:t>The concept is to have customer staff progressively trained in the operation and maintenance of the network.</a:t>
            </a:r>
          </a:p>
          <a:p>
            <a:pPr lvl="2"/>
            <a:r>
              <a:rPr lang="en-US" dirty="0" smtClean="0"/>
              <a:t>First operation </a:t>
            </a:r>
            <a:r>
              <a:rPr lang="en-US" dirty="0"/>
              <a:t>and maintenance will be performed by the bidder with </a:t>
            </a:r>
            <a:r>
              <a:rPr lang="en-US" dirty="0" smtClean="0"/>
              <a:t>customer staff observing</a:t>
            </a:r>
          </a:p>
          <a:p>
            <a:pPr lvl="2"/>
            <a:r>
              <a:rPr lang="en-US" dirty="0" smtClean="0"/>
              <a:t>Second Phase, </a:t>
            </a:r>
            <a:r>
              <a:rPr lang="en-US" dirty="0"/>
              <a:t>operation and maintenance will be performed jointly by the bidder and </a:t>
            </a:r>
            <a:r>
              <a:rPr lang="en-US" dirty="0" smtClean="0"/>
              <a:t>customer, </a:t>
            </a:r>
            <a:r>
              <a:rPr lang="en-US" dirty="0"/>
              <a:t>though the bidder will have ultimate </a:t>
            </a:r>
            <a:r>
              <a:rPr lang="en-US" dirty="0" smtClean="0"/>
              <a:t>responsibility</a:t>
            </a:r>
          </a:p>
          <a:p>
            <a:pPr lvl="2"/>
            <a:r>
              <a:rPr lang="en-US" dirty="0" smtClean="0"/>
              <a:t>Third </a:t>
            </a:r>
            <a:r>
              <a:rPr lang="en-US" dirty="0"/>
              <a:t>and final </a:t>
            </a:r>
            <a:r>
              <a:rPr lang="en-US" dirty="0" smtClean="0"/>
              <a:t>phase, customer </a:t>
            </a:r>
            <a:r>
              <a:rPr lang="en-US" dirty="0"/>
              <a:t>will have primary responsibility for operation and maintenance, handling all emergency and preventive maintenance field visits, with the bidder joining </a:t>
            </a:r>
            <a:r>
              <a:rPr lang="en-US" dirty="0" smtClean="0"/>
              <a:t>customer </a:t>
            </a:r>
            <a:r>
              <a:rPr lang="en-US" dirty="0"/>
              <a:t>to reinforce procedures and assisting with general technical support. </a:t>
            </a:r>
            <a:endParaRPr lang="en-US" dirty="0" smtClean="0"/>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55368972"/>
      </p:ext>
    </p:extLst>
  </p:cSld>
  <p:clrMapOvr>
    <a:masterClrMapping/>
  </p:clrMapOvr>
  <mc:AlternateContent xmlns:mc="http://schemas.openxmlformats.org/markup-compatibility/2006" xmlns:p14="http://schemas.microsoft.com/office/powerpoint/2010/main">
    <mc:Choice Requires="p14">
      <p:transition spd="slow" p14:dur="2000" advTm="80642"/>
    </mc:Choice>
    <mc:Fallback xmlns="">
      <p:transition spd="slow" advTm="80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a:bodyPr>
          <a:lstStyle/>
          <a:p>
            <a:pPr algn="ctr"/>
            <a:r>
              <a:rPr lang="en-US" b="1" dirty="0" smtClean="0"/>
              <a:t>End of Module 4</a:t>
            </a:r>
            <a:endParaRPr lang="en-US"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527253"/>
      </p:ext>
    </p:extLst>
  </p:cSld>
  <p:clrMapOvr>
    <a:masterClrMapping/>
  </p:clrMapOvr>
  <mc:AlternateContent xmlns:mc="http://schemas.openxmlformats.org/markup-compatibility/2006" xmlns:p14="http://schemas.microsoft.com/office/powerpoint/2010/main">
    <mc:Choice Requires="p14">
      <p:transition spd="slow" p14:dur="2000" advTm="7752"/>
    </mc:Choice>
    <mc:Fallback xmlns="">
      <p:transition spd="slow" advTm="7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Training</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12196272"/>
      </p:ext>
    </p:extLst>
  </p:cSld>
  <p:clrMapOvr>
    <a:masterClrMapping/>
  </p:clrMapOvr>
  <mc:AlternateContent xmlns:mc="http://schemas.openxmlformats.org/markup-compatibility/2006">
    <mc:Choice xmlns:p14="http://schemas.microsoft.com/office/powerpoint/2010/main" Requires="p14">
      <p:transition spd="slow" p14:dur="2000" advTm="10824"/>
    </mc:Choice>
    <mc:Fallback>
      <p:transition spd="slow" advTm="1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Training: Important Elements</a:t>
            </a:r>
            <a:endParaRPr lang="en-US" dirty="0"/>
          </a:p>
        </p:txBody>
      </p:sp>
      <p:sp>
        <p:nvSpPr>
          <p:cNvPr id="3" name="Content Placeholder 2"/>
          <p:cNvSpPr>
            <a:spLocks noGrp="1"/>
          </p:cNvSpPr>
          <p:nvPr>
            <p:ph idx="1"/>
          </p:nvPr>
        </p:nvSpPr>
        <p:spPr/>
        <p:txBody>
          <a:bodyPr>
            <a:normAutofit/>
          </a:bodyPr>
          <a:lstStyle/>
          <a:p>
            <a:r>
              <a:rPr lang="en-US" dirty="0" smtClean="0"/>
              <a:t>Develop several In-House Experts for the HIS whether or </a:t>
            </a:r>
            <a:r>
              <a:rPr lang="en-US" dirty="0"/>
              <a:t>n</a:t>
            </a:r>
            <a:r>
              <a:rPr lang="en-US" dirty="0" smtClean="0"/>
              <a:t>ot you will be Maintaining the HIS</a:t>
            </a:r>
          </a:p>
          <a:p>
            <a:pPr lvl="1"/>
            <a:r>
              <a:rPr lang="en-US" dirty="0" smtClean="0"/>
              <a:t>Expert in Field Equipment</a:t>
            </a:r>
          </a:p>
          <a:p>
            <a:pPr lvl="2"/>
            <a:r>
              <a:rPr lang="en-US" dirty="0" smtClean="0"/>
              <a:t>Data Loggers</a:t>
            </a:r>
          </a:p>
          <a:p>
            <a:pPr lvl="2"/>
            <a:r>
              <a:rPr lang="en-US" dirty="0" smtClean="0"/>
              <a:t>Sensors</a:t>
            </a:r>
          </a:p>
          <a:p>
            <a:pPr lvl="2"/>
            <a:r>
              <a:rPr lang="en-US" dirty="0" smtClean="0"/>
              <a:t>Telemetry</a:t>
            </a:r>
          </a:p>
          <a:p>
            <a:pPr lvl="1"/>
            <a:r>
              <a:rPr lang="en-US" dirty="0" smtClean="0"/>
              <a:t>Expert in Data Center Operations</a:t>
            </a:r>
          </a:p>
          <a:p>
            <a:pPr lvl="2"/>
            <a:r>
              <a:rPr lang="en-US" dirty="0" smtClean="0"/>
              <a:t>Software Applications</a:t>
            </a:r>
          </a:p>
          <a:p>
            <a:pPr lvl="2"/>
            <a:r>
              <a:rPr lang="en-US" dirty="0" smtClean="0"/>
              <a:t>WEB Interface</a:t>
            </a:r>
          </a:p>
          <a:p>
            <a:r>
              <a:rPr lang="en-US" dirty="0" smtClean="0"/>
              <a:t>This is a Substantial Investment.  Get Involved. Commit to Success and Excellence.</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92217000"/>
      </p:ext>
    </p:extLst>
  </p:cSld>
  <p:clrMapOvr>
    <a:masterClrMapping/>
  </p:clrMapOvr>
  <mc:AlternateContent xmlns:mc="http://schemas.openxmlformats.org/markup-compatibility/2006" xmlns:p14="http://schemas.microsoft.com/office/powerpoint/2010/main">
    <mc:Choice Requires="p14">
      <p:transition spd="slow" p14:dur="2000" advTm="44596"/>
    </mc:Choice>
    <mc:Fallback xmlns="">
      <p:transition spd="slow" advTm="44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a:t>
            </a:r>
            <a:endParaRPr lang="en-US" dirty="0"/>
          </a:p>
        </p:txBody>
      </p:sp>
      <p:sp>
        <p:nvSpPr>
          <p:cNvPr id="3" name="Content Placeholder 2"/>
          <p:cNvSpPr>
            <a:spLocks noGrp="1"/>
          </p:cNvSpPr>
          <p:nvPr>
            <p:ph idx="1"/>
          </p:nvPr>
        </p:nvSpPr>
        <p:spPr>
          <a:xfrm>
            <a:off x="457200" y="1600200"/>
            <a:ext cx="8229600" cy="3886200"/>
          </a:xfrm>
        </p:spPr>
        <p:txBody>
          <a:bodyPr>
            <a:normAutofit/>
          </a:bodyPr>
          <a:lstStyle/>
          <a:p>
            <a:r>
              <a:rPr lang="en-US" dirty="0"/>
              <a:t>Training is critical for the long term </a:t>
            </a:r>
            <a:r>
              <a:rPr lang="en-US" dirty="0" smtClean="0"/>
              <a:t>success of the network</a:t>
            </a:r>
            <a:endParaRPr lang="en-US" dirty="0"/>
          </a:p>
          <a:p>
            <a:pPr lvl="1"/>
            <a:r>
              <a:rPr lang="en-US" dirty="0" smtClean="0"/>
              <a:t>Training Strategy should include:</a:t>
            </a:r>
          </a:p>
          <a:p>
            <a:pPr lvl="2"/>
            <a:r>
              <a:rPr lang="en-US" dirty="0" smtClean="0"/>
              <a:t>Documentation</a:t>
            </a:r>
          </a:p>
          <a:p>
            <a:pPr lvl="2"/>
            <a:r>
              <a:rPr lang="en-US" dirty="0" smtClean="0"/>
              <a:t>Multi-media modules so training can be reviewed or taken by new employees</a:t>
            </a:r>
          </a:p>
          <a:p>
            <a:pPr lvl="1"/>
            <a:r>
              <a:rPr lang="en-US" dirty="0" smtClean="0"/>
              <a:t>Important to train those assigned the task to maintain the network</a:t>
            </a:r>
          </a:p>
          <a:p>
            <a:pPr marL="704088" lvl="2" indent="0">
              <a:buNone/>
            </a:pPr>
            <a:endParaRPr lang="en-US" dirty="0" smtClean="0"/>
          </a:p>
          <a:p>
            <a:endParaRPr lang="en-US" dirty="0" smtClean="0"/>
          </a:p>
          <a:p>
            <a:pPr marL="109728" indent="0">
              <a:buNone/>
            </a:pP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03210180"/>
      </p:ext>
    </p:extLst>
  </p:cSld>
  <p:clrMapOvr>
    <a:masterClrMapping/>
  </p:clrMapOvr>
  <mc:AlternateContent xmlns:mc="http://schemas.openxmlformats.org/markup-compatibility/2006" xmlns:p14="http://schemas.microsoft.com/office/powerpoint/2010/main">
    <mc:Choice Requires="p14">
      <p:transition spd="slow" p14:dur="2000" advTm="26347"/>
    </mc:Choice>
    <mc:Fallback xmlns="">
      <p:transition spd="slow" advTm="26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Types</a:t>
            </a:r>
            <a:endParaRPr lang="en-US" dirty="0"/>
          </a:p>
        </p:txBody>
      </p:sp>
      <p:grpSp>
        <p:nvGrpSpPr>
          <p:cNvPr id="24" name="Group 23"/>
          <p:cNvGrpSpPr/>
          <p:nvPr/>
        </p:nvGrpSpPr>
        <p:grpSpPr>
          <a:xfrm>
            <a:off x="847724" y="1828800"/>
            <a:ext cx="2212976" cy="2040732"/>
            <a:chOff x="847724" y="1828800"/>
            <a:chExt cx="2212976" cy="2040732"/>
          </a:xfrm>
        </p:grpSpPr>
        <p:sp>
          <p:nvSpPr>
            <p:cNvPr id="4" name="TextBox 3"/>
            <p:cNvSpPr txBox="1"/>
            <p:nvPr/>
          </p:nvSpPr>
          <p:spPr>
            <a:xfrm>
              <a:off x="924304" y="1828800"/>
              <a:ext cx="2049591" cy="381000"/>
            </a:xfrm>
            <a:prstGeom prst="rect">
              <a:avLst/>
            </a:prstGeom>
            <a:noFill/>
          </p:spPr>
          <p:txBody>
            <a:bodyPr wrap="square" rtlCol="0">
              <a:spAutoFit/>
            </a:bodyPr>
            <a:lstStyle/>
            <a:p>
              <a:pPr algn="ctr"/>
              <a:r>
                <a:rPr lang="en-US" dirty="0" smtClean="0"/>
                <a:t>On-site Training</a:t>
              </a:r>
              <a:endParaRPr lang="en-US" dirty="0"/>
            </a:p>
          </p:txBody>
        </p:sp>
        <p:pic>
          <p:nvPicPr>
            <p:cNvPr id="1027" name="Picture 3" descr="C:\Documents and Settings\Administrator\My Documents\Innovative Hydrology\Projects and Customers\Philippines\Philippines pictures Work-2009\P82001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7724" y="2209800"/>
              <a:ext cx="2212976" cy="16597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5638800" y="1799781"/>
            <a:ext cx="3048000" cy="2086419"/>
            <a:chOff x="5638800" y="1799781"/>
            <a:chExt cx="3048000" cy="2086419"/>
          </a:xfrm>
        </p:grpSpPr>
        <p:pic>
          <p:nvPicPr>
            <p:cNvPr id="1030" name="Picture 6" descr="C:\Documents and Settings\Administrator\My Documents\Innovative Hydrology\Projects and Customers\SFWPA\SFWPA Install Pics\sf 1\P720041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5305" y="2233612"/>
              <a:ext cx="2203451" cy="16525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638800" y="1799781"/>
              <a:ext cx="3048000" cy="369332"/>
            </a:xfrm>
            <a:prstGeom prst="rect">
              <a:avLst/>
            </a:prstGeom>
            <a:noFill/>
          </p:spPr>
          <p:txBody>
            <a:bodyPr wrap="square" rtlCol="0">
              <a:spAutoFit/>
            </a:bodyPr>
            <a:lstStyle/>
            <a:p>
              <a:pPr algn="ctr"/>
              <a:r>
                <a:rPr lang="en-US" dirty="0" smtClean="0"/>
                <a:t>Field Equipment Training</a:t>
              </a:r>
              <a:endParaRPr lang="en-US" dirty="0"/>
            </a:p>
          </p:txBody>
        </p:sp>
      </p:grpSp>
      <p:grpSp>
        <p:nvGrpSpPr>
          <p:cNvPr id="26" name="Group 25"/>
          <p:cNvGrpSpPr/>
          <p:nvPr/>
        </p:nvGrpSpPr>
        <p:grpSpPr>
          <a:xfrm>
            <a:off x="812800" y="4343400"/>
            <a:ext cx="2235200" cy="2133600"/>
            <a:chOff x="812800" y="4343400"/>
            <a:chExt cx="2235200" cy="2133600"/>
          </a:xfrm>
        </p:grpSpPr>
        <p:pic>
          <p:nvPicPr>
            <p:cNvPr id="1029" name="Picture 5" descr="C:\Documents and Settings\Administrator\Local Settings\Temporary Internet Files\Content.IE5\85LQ75CY\MC910215886[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2800" y="4800600"/>
              <a:ext cx="22352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86032" y="4343400"/>
              <a:ext cx="2049591" cy="381000"/>
            </a:xfrm>
            <a:prstGeom prst="rect">
              <a:avLst/>
            </a:prstGeom>
            <a:noFill/>
          </p:spPr>
          <p:txBody>
            <a:bodyPr wrap="square" rtlCol="0">
              <a:spAutoFit/>
            </a:bodyPr>
            <a:lstStyle/>
            <a:p>
              <a:pPr algn="ctr"/>
              <a:r>
                <a:rPr lang="en-US" dirty="0" smtClean="0"/>
                <a:t>Documentation</a:t>
              </a:r>
              <a:endParaRPr lang="en-US" dirty="0"/>
            </a:p>
          </p:txBody>
        </p:sp>
      </p:grpSp>
      <p:grpSp>
        <p:nvGrpSpPr>
          <p:cNvPr id="27" name="Group 26"/>
          <p:cNvGrpSpPr/>
          <p:nvPr/>
        </p:nvGrpSpPr>
        <p:grpSpPr>
          <a:xfrm>
            <a:off x="5836426" y="4419600"/>
            <a:ext cx="2621774" cy="2228638"/>
            <a:chOff x="5836426" y="4419600"/>
            <a:chExt cx="2621774" cy="2228638"/>
          </a:xfrm>
        </p:grpSpPr>
        <p:pic>
          <p:nvPicPr>
            <p:cNvPr id="1031" name="Picture 7" descr="C:\Documents and Settings\Administrator\Local Settings\Temporary Internet Files\Content.IE5\S7OIVRAS\MP90043076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46026" y="4785342"/>
              <a:ext cx="1333500" cy="18628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836426" y="4419600"/>
              <a:ext cx="2621774" cy="369332"/>
            </a:xfrm>
            <a:prstGeom prst="rect">
              <a:avLst/>
            </a:prstGeom>
            <a:noFill/>
          </p:spPr>
          <p:txBody>
            <a:bodyPr wrap="square" rtlCol="0">
              <a:spAutoFit/>
            </a:bodyPr>
            <a:lstStyle/>
            <a:p>
              <a:pPr algn="ctr"/>
              <a:r>
                <a:rPr lang="en-US" dirty="0" smtClean="0"/>
                <a:t>Multi-Media Training</a:t>
              </a:r>
              <a:endParaRPr lang="en-US" dirty="0"/>
            </a:p>
          </p:txBody>
        </p:sp>
      </p:grpSp>
      <p:sp>
        <p:nvSpPr>
          <p:cNvPr id="7" name="TextBox 6"/>
          <p:cNvSpPr txBox="1"/>
          <p:nvPr/>
        </p:nvSpPr>
        <p:spPr>
          <a:xfrm>
            <a:off x="3646995" y="4038600"/>
            <a:ext cx="1763205" cy="369332"/>
          </a:xfrm>
          <a:prstGeom prst="rect">
            <a:avLst/>
          </a:prstGeom>
          <a:noFill/>
          <a:ln>
            <a:solidFill>
              <a:schemeClr val="accent2"/>
            </a:solidFill>
          </a:ln>
          <a:effectLst>
            <a:glow rad="63500">
              <a:schemeClr val="accent2">
                <a:alpha val="40000"/>
              </a:schemeClr>
            </a:glow>
          </a:effectLst>
        </p:spPr>
        <p:txBody>
          <a:bodyPr wrap="square" rtlCol="0">
            <a:spAutoFit/>
          </a:bodyPr>
          <a:lstStyle/>
          <a:p>
            <a:pPr algn="ctr"/>
            <a:r>
              <a:rPr lang="en-US" dirty="0" smtClean="0">
                <a:solidFill>
                  <a:schemeClr val="tx2">
                    <a:lumMod val="75000"/>
                  </a:schemeClr>
                </a:solidFill>
              </a:rPr>
              <a:t>Training </a:t>
            </a:r>
            <a:endParaRPr lang="en-US" dirty="0">
              <a:solidFill>
                <a:schemeClr val="tx2">
                  <a:lumMod val="75000"/>
                </a:schemeClr>
              </a:solidFill>
            </a:endParaRPr>
          </a:p>
        </p:txBody>
      </p:sp>
      <p:cxnSp>
        <p:nvCxnSpPr>
          <p:cNvPr id="9" name="Straight Arrow Connector 8"/>
          <p:cNvCxnSpPr/>
          <p:nvPr/>
        </p:nvCxnSpPr>
        <p:spPr>
          <a:xfrm flipH="1" flipV="1">
            <a:off x="3263198" y="3811606"/>
            <a:ext cx="383797" cy="22699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410200" y="3908190"/>
            <a:ext cx="426226" cy="13041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263198" y="4419600"/>
            <a:ext cx="383797" cy="21585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410200" y="4419600"/>
            <a:ext cx="394402" cy="13178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10697857"/>
      </p:ext>
    </p:extLst>
  </p:cSld>
  <p:clrMapOvr>
    <a:masterClrMapping/>
  </p:clrMapOvr>
  <mc:AlternateContent xmlns:mc="http://schemas.openxmlformats.org/markup-compatibility/2006" xmlns:p14="http://schemas.microsoft.com/office/powerpoint/2010/main">
    <mc:Choice Requires="p14">
      <p:transition spd="slow" p14:dur="2000" advTm="23417"/>
    </mc:Choice>
    <mc:Fallback xmlns="">
      <p:transition spd="slow" advTm="23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2000" fill="hold"/>
                                        <p:tgtEl>
                                          <p:spTgt spid="24"/>
                                        </p:tgtEl>
                                        <p:attrNameLst>
                                          <p:attrName>ppt_w</p:attrName>
                                        </p:attrNameLst>
                                      </p:cBhvr>
                                      <p:tavLst>
                                        <p:tav tm="0">
                                          <p:val>
                                            <p:fltVal val="0"/>
                                          </p:val>
                                        </p:tav>
                                        <p:tav tm="100000">
                                          <p:val>
                                            <p:strVal val="#ppt_w"/>
                                          </p:val>
                                        </p:tav>
                                      </p:tavLst>
                                    </p:anim>
                                    <p:anim calcmode="lin" valueType="num">
                                      <p:cBhvr>
                                        <p:cTn id="12" dur="2000" fill="hold"/>
                                        <p:tgtEl>
                                          <p:spTgt spid="24"/>
                                        </p:tgtEl>
                                        <p:attrNameLst>
                                          <p:attrName>ppt_h</p:attrName>
                                        </p:attrNameLst>
                                      </p:cBhvr>
                                      <p:tavLst>
                                        <p:tav tm="0">
                                          <p:val>
                                            <p:fltVal val="0"/>
                                          </p:val>
                                        </p:tav>
                                        <p:tav tm="100000">
                                          <p:val>
                                            <p:strVal val="#ppt_h"/>
                                          </p:val>
                                        </p:tav>
                                      </p:tavLst>
                                    </p:anim>
                                    <p:animEffect transition="in" filter="fade">
                                      <p:cBhvr>
                                        <p:cTn id="13" dur="2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000" fill="hold"/>
                                        <p:tgtEl>
                                          <p:spTgt spid="25"/>
                                        </p:tgtEl>
                                        <p:attrNameLst>
                                          <p:attrName>ppt_w</p:attrName>
                                        </p:attrNameLst>
                                      </p:cBhvr>
                                      <p:tavLst>
                                        <p:tav tm="0">
                                          <p:val>
                                            <p:fltVal val="0"/>
                                          </p:val>
                                        </p:tav>
                                        <p:tav tm="100000">
                                          <p:val>
                                            <p:strVal val="#ppt_w"/>
                                          </p:val>
                                        </p:tav>
                                      </p:tavLst>
                                    </p:anim>
                                    <p:anim calcmode="lin" valueType="num">
                                      <p:cBhvr>
                                        <p:cTn id="19" dur="2000" fill="hold"/>
                                        <p:tgtEl>
                                          <p:spTgt spid="25"/>
                                        </p:tgtEl>
                                        <p:attrNameLst>
                                          <p:attrName>ppt_h</p:attrName>
                                        </p:attrNameLst>
                                      </p:cBhvr>
                                      <p:tavLst>
                                        <p:tav tm="0">
                                          <p:val>
                                            <p:fltVal val="0"/>
                                          </p:val>
                                        </p:tav>
                                        <p:tav tm="100000">
                                          <p:val>
                                            <p:strVal val="#ppt_h"/>
                                          </p:val>
                                        </p:tav>
                                      </p:tavLst>
                                    </p:anim>
                                    <p:animEffect transition="in" filter="fade">
                                      <p:cBhvr>
                                        <p:cTn id="20" dur="2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2000" fill="hold"/>
                                        <p:tgtEl>
                                          <p:spTgt spid="26"/>
                                        </p:tgtEl>
                                        <p:attrNameLst>
                                          <p:attrName>ppt_w</p:attrName>
                                        </p:attrNameLst>
                                      </p:cBhvr>
                                      <p:tavLst>
                                        <p:tav tm="0">
                                          <p:val>
                                            <p:fltVal val="0"/>
                                          </p:val>
                                        </p:tav>
                                        <p:tav tm="100000">
                                          <p:val>
                                            <p:strVal val="#ppt_w"/>
                                          </p:val>
                                        </p:tav>
                                      </p:tavLst>
                                    </p:anim>
                                    <p:anim calcmode="lin" valueType="num">
                                      <p:cBhvr>
                                        <p:cTn id="26" dur="2000" fill="hold"/>
                                        <p:tgtEl>
                                          <p:spTgt spid="26"/>
                                        </p:tgtEl>
                                        <p:attrNameLst>
                                          <p:attrName>ppt_h</p:attrName>
                                        </p:attrNameLst>
                                      </p:cBhvr>
                                      <p:tavLst>
                                        <p:tav tm="0">
                                          <p:val>
                                            <p:fltVal val="0"/>
                                          </p:val>
                                        </p:tav>
                                        <p:tav tm="100000">
                                          <p:val>
                                            <p:strVal val="#ppt_h"/>
                                          </p:val>
                                        </p:tav>
                                      </p:tavLst>
                                    </p:anim>
                                    <p:animEffect transition="in" filter="fade">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2000" fill="hold"/>
                                        <p:tgtEl>
                                          <p:spTgt spid="27"/>
                                        </p:tgtEl>
                                        <p:attrNameLst>
                                          <p:attrName>ppt_w</p:attrName>
                                        </p:attrNameLst>
                                      </p:cBhvr>
                                      <p:tavLst>
                                        <p:tav tm="0">
                                          <p:val>
                                            <p:fltVal val="0"/>
                                          </p:val>
                                        </p:tav>
                                        <p:tav tm="100000">
                                          <p:val>
                                            <p:strVal val="#ppt_w"/>
                                          </p:val>
                                        </p:tav>
                                      </p:tavLst>
                                    </p:anim>
                                    <p:anim calcmode="lin" valueType="num">
                                      <p:cBhvr>
                                        <p:cTn id="33" dur="2000" fill="hold"/>
                                        <p:tgtEl>
                                          <p:spTgt spid="27"/>
                                        </p:tgtEl>
                                        <p:attrNameLst>
                                          <p:attrName>ppt_h</p:attrName>
                                        </p:attrNameLst>
                                      </p:cBhvr>
                                      <p:tavLst>
                                        <p:tav tm="0">
                                          <p:val>
                                            <p:fltVal val="0"/>
                                          </p:val>
                                        </p:tav>
                                        <p:tav tm="100000">
                                          <p:val>
                                            <p:strVal val="#ppt_h"/>
                                          </p:val>
                                        </p:tav>
                                      </p:tavLst>
                                    </p:anim>
                                    <p:animEffect transition="in" filter="fade">
                                      <p:cBhvr>
                                        <p:cTn id="3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Training: Bidders Requirements</a:t>
            </a:r>
            <a:endParaRPr lang="en-US" dirty="0"/>
          </a:p>
        </p:txBody>
      </p:sp>
      <p:sp>
        <p:nvSpPr>
          <p:cNvPr id="3" name="Content Placeholder 2"/>
          <p:cNvSpPr>
            <a:spLocks noGrp="1"/>
          </p:cNvSpPr>
          <p:nvPr>
            <p:ph idx="1"/>
          </p:nvPr>
        </p:nvSpPr>
        <p:spPr>
          <a:xfrm>
            <a:off x="457200" y="1600200"/>
            <a:ext cx="8229600" cy="4389120"/>
          </a:xfrm>
        </p:spPr>
        <p:txBody>
          <a:bodyPr>
            <a:normAutofit/>
          </a:bodyPr>
          <a:lstStyle/>
          <a:p>
            <a:r>
              <a:rPr lang="en-US" dirty="0" smtClean="0"/>
              <a:t>Provide </a:t>
            </a:r>
            <a:r>
              <a:rPr lang="en-US" dirty="0"/>
              <a:t>an extensive training program for the </a:t>
            </a:r>
            <a:r>
              <a:rPr lang="en-US" dirty="0" smtClean="0"/>
              <a:t>system</a:t>
            </a:r>
          </a:p>
          <a:p>
            <a:pPr lvl="1"/>
            <a:r>
              <a:rPr lang="en-US" dirty="0" smtClean="0"/>
              <a:t>Provide </a:t>
            </a:r>
            <a:r>
              <a:rPr lang="en-US" dirty="0"/>
              <a:t>an outline or table indicating the contents of each of the required </a:t>
            </a:r>
            <a:r>
              <a:rPr lang="en-US" dirty="0" smtClean="0"/>
              <a:t>courses</a:t>
            </a:r>
            <a:endParaRPr lang="en-US" dirty="0"/>
          </a:p>
          <a:p>
            <a:pPr lvl="1"/>
            <a:r>
              <a:rPr lang="en-US" dirty="0" smtClean="0"/>
              <a:t>Specific </a:t>
            </a:r>
            <a:r>
              <a:rPr lang="en-US" dirty="0"/>
              <a:t>topics to be covered for each day of the training </a:t>
            </a:r>
            <a:r>
              <a:rPr lang="en-US" dirty="0" smtClean="0"/>
              <a:t>period </a:t>
            </a:r>
          </a:p>
          <a:p>
            <a:r>
              <a:rPr lang="en-US" dirty="0"/>
              <a:t>Training program included with the bid</a:t>
            </a:r>
          </a:p>
          <a:p>
            <a:pPr lvl="1"/>
            <a:r>
              <a:rPr lang="en-US" dirty="0"/>
              <a:t>The bidder is responsible for the salaries of the training instructors and all training </a:t>
            </a:r>
            <a:r>
              <a:rPr lang="en-US" dirty="0" smtClean="0"/>
              <a:t>materials  </a:t>
            </a:r>
            <a:endParaRPr lang="en-US" dirty="0"/>
          </a:p>
          <a:p>
            <a:pPr lvl="1"/>
            <a:r>
              <a:rPr lang="en-US" dirty="0"/>
              <a:t>The costs of travel, transportation and per diem for the trainees shall be borne by the </a:t>
            </a:r>
            <a:r>
              <a:rPr lang="en-US" dirty="0" smtClean="0"/>
              <a:t>Bidder</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45865151"/>
      </p:ext>
    </p:extLst>
  </p:cSld>
  <p:clrMapOvr>
    <a:masterClrMapping/>
  </p:clrMapOvr>
  <mc:AlternateContent xmlns:mc="http://schemas.openxmlformats.org/markup-compatibility/2006" xmlns:p14="http://schemas.microsoft.com/office/powerpoint/2010/main">
    <mc:Choice Requires="p14">
      <p:transition spd="slow" p14:dur="2000" advTm="42864"/>
    </mc:Choice>
    <mc:Fallback xmlns="">
      <p:transition spd="slow" advTm="42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Strategy for Sustainability </a:t>
            </a:r>
            <a:endParaRPr lang="en-US" dirty="0"/>
          </a:p>
        </p:txBody>
      </p:sp>
      <p:sp>
        <p:nvSpPr>
          <p:cNvPr id="3" name="Content Placeholder 2"/>
          <p:cNvSpPr>
            <a:spLocks noGrp="1"/>
          </p:cNvSpPr>
          <p:nvPr>
            <p:ph idx="1"/>
          </p:nvPr>
        </p:nvSpPr>
        <p:spPr>
          <a:xfrm>
            <a:off x="457200" y="1600200"/>
            <a:ext cx="8229600" cy="4572000"/>
          </a:xfrm>
        </p:spPr>
        <p:txBody>
          <a:bodyPr>
            <a:normAutofit/>
          </a:bodyPr>
          <a:lstStyle/>
          <a:p>
            <a:r>
              <a:rPr lang="en-US" dirty="0" smtClean="0"/>
              <a:t>Onsite training </a:t>
            </a:r>
            <a:r>
              <a:rPr lang="en-US" dirty="0"/>
              <a:t>should take place at customers </a:t>
            </a:r>
            <a:r>
              <a:rPr lang="en-US" dirty="0" smtClean="0"/>
              <a:t>facilities</a:t>
            </a:r>
          </a:p>
          <a:p>
            <a:r>
              <a:rPr lang="en-US" dirty="0" smtClean="0"/>
              <a:t>Training </a:t>
            </a:r>
            <a:r>
              <a:rPr lang="en-US" dirty="0"/>
              <a:t>in general equipment operation and maintenance procedures will be provided by a training course as well </a:t>
            </a:r>
            <a:r>
              <a:rPr lang="en-US" dirty="0" smtClean="0"/>
              <a:t>receiving </a:t>
            </a:r>
            <a:r>
              <a:rPr lang="en-US" dirty="0"/>
              <a:t>on-the-job </a:t>
            </a:r>
            <a:r>
              <a:rPr lang="en-US" dirty="0" smtClean="0"/>
              <a:t>training</a:t>
            </a:r>
          </a:p>
          <a:p>
            <a:r>
              <a:rPr lang="en-US" dirty="0" smtClean="0"/>
              <a:t>There should be a multi-media training package comprised of modules that can be reviewed at any time desired by your Department</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47334462"/>
      </p:ext>
    </p:extLst>
  </p:cSld>
  <p:clrMapOvr>
    <a:masterClrMapping/>
  </p:clrMapOvr>
  <mc:AlternateContent xmlns:mc="http://schemas.openxmlformats.org/markup-compatibility/2006" xmlns:p14="http://schemas.microsoft.com/office/powerpoint/2010/main">
    <mc:Choice Requires="p14">
      <p:transition spd="slow" p14:dur="2000" advTm="28298"/>
    </mc:Choice>
    <mc:Fallback xmlns="">
      <p:transition spd="slow" advTm="2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Training Topics: Field Equipment </a:t>
            </a:r>
            <a:endParaRPr lang="en-US" dirty="0"/>
          </a:p>
        </p:txBody>
      </p:sp>
      <p:sp>
        <p:nvSpPr>
          <p:cNvPr id="3" name="Content Placeholder 2"/>
          <p:cNvSpPr>
            <a:spLocks noGrp="1"/>
          </p:cNvSpPr>
          <p:nvPr>
            <p:ph idx="1"/>
          </p:nvPr>
        </p:nvSpPr>
        <p:spPr>
          <a:xfrm>
            <a:off x="457200" y="1828800"/>
            <a:ext cx="8229600" cy="5029200"/>
          </a:xfrm>
        </p:spPr>
        <p:txBody>
          <a:bodyPr>
            <a:normAutofit lnSpcReduction="10000"/>
          </a:bodyPr>
          <a:lstStyle/>
          <a:p>
            <a:r>
              <a:rPr lang="en-US" dirty="0" smtClean="0"/>
              <a:t>Sensor handling and troubleshooting</a:t>
            </a:r>
          </a:p>
          <a:p>
            <a:r>
              <a:rPr lang="en-US" dirty="0" smtClean="0"/>
              <a:t>Sensor calibration and troubleshooting</a:t>
            </a:r>
            <a:endParaRPr lang="en-US" dirty="0"/>
          </a:p>
          <a:p>
            <a:r>
              <a:rPr lang="en-US" dirty="0" smtClean="0"/>
              <a:t>Data </a:t>
            </a:r>
            <a:r>
              <a:rPr lang="en-US" dirty="0"/>
              <a:t>logger </a:t>
            </a:r>
            <a:r>
              <a:rPr lang="en-US" dirty="0" smtClean="0"/>
              <a:t>configuration</a:t>
            </a:r>
          </a:p>
          <a:p>
            <a:r>
              <a:rPr lang="en-US" dirty="0" smtClean="0"/>
              <a:t>Data logger troubleshooting</a:t>
            </a:r>
            <a:endParaRPr lang="en-US" dirty="0"/>
          </a:p>
          <a:p>
            <a:r>
              <a:rPr lang="en-US" dirty="0"/>
              <a:t>Data downloading</a:t>
            </a:r>
          </a:p>
          <a:p>
            <a:r>
              <a:rPr lang="en-US" dirty="0" smtClean="0"/>
              <a:t>Telemetry setup and troubleshooting</a:t>
            </a:r>
          </a:p>
          <a:p>
            <a:r>
              <a:rPr lang="en-US" dirty="0" smtClean="0"/>
              <a:t>Charging System (Battery/Regulator/Solar Panel)</a:t>
            </a:r>
          </a:p>
          <a:p>
            <a:r>
              <a:rPr lang="en-US" dirty="0" smtClean="0"/>
              <a:t>Importance of Grounding</a:t>
            </a:r>
          </a:p>
          <a:p>
            <a:r>
              <a:rPr lang="en-US" dirty="0" smtClean="0"/>
              <a:t>Care and Maintenance of Instrument Shelter/Gauge House</a:t>
            </a:r>
          </a:p>
          <a:p>
            <a:r>
              <a:rPr lang="en-US" dirty="0" smtClean="0"/>
              <a:t>Importance of Maintenance Logs and using Electronic Maintenance  Tracking</a:t>
            </a:r>
            <a:endParaRPr lang="en-US" dirty="0"/>
          </a:p>
          <a:p>
            <a:pPr lvl="2"/>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87650740"/>
      </p:ext>
    </p:extLst>
  </p:cSld>
  <p:clrMapOvr>
    <a:masterClrMapping/>
  </p:clrMapOvr>
  <mc:AlternateContent xmlns:mc="http://schemas.openxmlformats.org/markup-compatibility/2006" xmlns:p14="http://schemas.microsoft.com/office/powerpoint/2010/main">
    <mc:Choice Requires="p14">
      <p:transition spd="slow" p14:dur="2000" advTm="63230"/>
    </mc:Choice>
    <mc:Fallback xmlns="">
      <p:transition spd="slow" advTm="6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10.7|4.4|1.5|1.3|1.8|4.8|1.9|2.8"/>
</p:tagLst>
</file>

<file path=ppt/tags/tag10.xml><?xml version="1.0" encoding="utf-8"?>
<p:tagLst xmlns:a="http://schemas.openxmlformats.org/drawingml/2006/main" xmlns:r="http://schemas.openxmlformats.org/officeDocument/2006/relationships" xmlns:p="http://schemas.openxmlformats.org/presentationml/2006/main">
  <p:tag name="TIMING" val="|2.9|3|16.5"/>
</p:tagLst>
</file>

<file path=ppt/tags/tag11.xml><?xml version="1.0" encoding="utf-8"?>
<p:tagLst xmlns:a="http://schemas.openxmlformats.org/drawingml/2006/main" xmlns:r="http://schemas.openxmlformats.org/officeDocument/2006/relationships" xmlns:p="http://schemas.openxmlformats.org/presentationml/2006/main">
  <p:tag name="TIMING" val="|2.8|1.3|12.6"/>
</p:tagLst>
</file>

<file path=ppt/tags/tag12.xml><?xml version="1.0" encoding="utf-8"?>
<p:tagLst xmlns:a="http://schemas.openxmlformats.org/drawingml/2006/main" xmlns:r="http://schemas.openxmlformats.org/officeDocument/2006/relationships" xmlns:p="http://schemas.openxmlformats.org/presentationml/2006/main">
  <p:tag name="TIMING" val="|1|4|13.9"/>
</p:tagLst>
</file>

<file path=ppt/tags/tag13.xml><?xml version="1.0" encoding="utf-8"?>
<p:tagLst xmlns:a="http://schemas.openxmlformats.org/drawingml/2006/main" xmlns:r="http://schemas.openxmlformats.org/officeDocument/2006/relationships" xmlns:p="http://schemas.openxmlformats.org/presentationml/2006/main">
  <p:tag name="TIMING" val="|3.1|2.1|22.8"/>
</p:tagLst>
</file>

<file path=ppt/tags/tag14.xml><?xml version="1.0" encoding="utf-8"?>
<p:tagLst xmlns:a="http://schemas.openxmlformats.org/drawingml/2006/main" xmlns:r="http://schemas.openxmlformats.org/officeDocument/2006/relationships" xmlns:p="http://schemas.openxmlformats.org/presentationml/2006/main">
  <p:tag name="TIMING" val="|3|1.1|17.5"/>
</p:tagLst>
</file>

<file path=ppt/tags/tag15.xml><?xml version="1.0" encoding="utf-8"?>
<p:tagLst xmlns:a="http://schemas.openxmlformats.org/drawingml/2006/main" xmlns:r="http://schemas.openxmlformats.org/officeDocument/2006/relationships" xmlns:p="http://schemas.openxmlformats.org/presentationml/2006/main">
  <p:tag name="TIMING" val="|6.8|7.3"/>
</p:tagLst>
</file>

<file path=ppt/tags/tag16.xml><?xml version="1.0" encoding="utf-8"?>
<p:tagLst xmlns:a="http://schemas.openxmlformats.org/drawingml/2006/main" xmlns:r="http://schemas.openxmlformats.org/officeDocument/2006/relationships" xmlns:p="http://schemas.openxmlformats.org/presentationml/2006/main">
  <p:tag name="TIMING" val="|4.4|5.9|14.8|6.9"/>
</p:tagLst>
</file>

<file path=ppt/tags/tag17.xml><?xml version="1.0" encoding="utf-8"?>
<p:tagLst xmlns:a="http://schemas.openxmlformats.org/drawingml/2006/main" xmlns:r="http://schemas.openxmlformats.org/officeDocument/2006/relationships" xmlns:p="http://schemas.openxmlformats.org/presentationml/2006/main">
  <p:tag name="TIMING" val="|8.2|8.7|2.6|4.9|0.8"/>
</p:tagLst>
</file>

<file path=ppt/tags/tag18.xml><?xml version="1.0" encoding="utf-8"?>
<p:tagLst xmlns:a="http://schemas.openxmlformats.org/drawingml/2006/main" xmlns:r="http://schemas.openxmlformats.org/officeDocument/2006/relationships" xmlns:p="http://schemas.openxmlformats.org/presentationml/2006/main">
  <p:tag name="TIMING" val="|7.3|1|0.8|4.1|3.1|3.7|3.2|3.8|4.1"/>
</p:tagLst>
</file>

<file path=ppt/tags/tag19.xml><?xml version="1.0" encoding="utf-8"?>
<p:tagLst xmlns:a="http://schemas.openxmlformats.org/drawingml/2006/main" xmlns:r="http://schemas.openxmlformats.org/officeDocument/2006/relationships" xmlns:p="http://schemas.openxmlformats.org/presentationml/2006/main">
  <p:tag name="TIMING" val="|5|3|2.2|3.9|11.5|2.2|2.8|3.2|3.2"/>
</p:tagLst>
</file>

<file path=ppt/tags/tag2.xml><?xml version="1.0" encoding="utf-8"?>
<p:tagLst xmlns:a="http://schemas.openxmlformats.org/drawingml/2006/main" xmlns:r="http://schemas.openxmlformats.org/officeDocument/2006/relationships" xmlns:p="http://schemas.openxmlformats.org/presentationml/2006/main">
  <p:tag name="TIMING" val="|1.7|3.7|4.6|1.4|6.1"/>
</p:tagLst>
</file>

<file path=ppt/tags/tag20.xml><?xml version="1.0" encoding="utf-8"?>
<p:tagLst xmlns:a="http://schemas.openxmlformats.org/drawingml/2006/main" xmlns:r="http://schemas.openxmlformats.org/officeDocument/2006/relationships" xmlns:p="http://schemas.openxmlformats.org/presentationml/2006/main">
  <p:tag name="TIMING" val="|28.6|22.4|20.6|33.7|19.5|12.9|11|12.8|10.8"/>
</p:tagLst>
</file>

<file path=ppt/tags/tag21.xml><?xml version="1.0" encoding="utf-8"?>
<p:tagLst xmlns:a="http://schemas.openxmlformats.org/drawingml/2006/main" xmlns:r="http://schemas.openxmlformats.org/officeDocument/2006/relationships" xmlns:p="http://schemas.openxmlformats.org/presentationml/2006/main">
  <p:tag name="TIMING" val="|3.4|6.9|8.5"/>
</p:tagLst>
</file>

<file path=ppt/tags/tag22.xml><?xml version="1.0" encoding="utf-8"?>
<p:tagLst xmlns:a="http://schemas.openxmlformats.org/drawingml/2006/main" xmlns:r="http://schemas.openxmlformats.org/officeDocument/2006/relationships" xmlns:p="http://schemas.openxmlformats.org/presentationml/2006/main">
  <p:tag name="TIMING" val="|3.2|15.7|4.6|19.7"/>
</p:tagLst>
</file>

<file path=ppt/tags/tag23.xml><?xml version="1.0" encoding="utf-8"?>
<p:tagLst xmlns:a="http://schemas.openxmlformats.org/drawingml/2006/main" xmlns:r="http://schemas.openxmlformats.org/officeDocument/2006/relationships" xmlns:p="http://schemas.openxmlformats.org/presentationml/2006/main">
  <p:tag name="TIMING" val="|7.5|1.1|9.2|10.2|12.6|7.8|10.1"/>
</p:tagLst>
</file>

<file path=ppt/tags/tag3.xml><?xml version="1.0" encoding="utf-8"?>
<p:tagLst xmlns:a="http://schemas.openxmlformats.org/drawingml/2006/main" xmlns:r="http://schemas.openxmlformats.org/officeDocument/2006/relationships" xmlns:p="http://schemas.openxmlformats.org/presentationml/2006/main">
  <p:tag name="TIMING" val="|4.3|2.6|6.4|5.1"/>
</p:tagLst>
</file>

<file path=ppt/tags/tag4.xml><?xml version="1.0" encoding="utf-8"?>
<p:tagLst xmlns:a="http://schemas.openxmlformats.org/drawingml/2006/main" xmlns:r="http://schemas.openxmlformats.org/officeDocument/2006/relationships" xmlns:p="http://schemas.openxmlformats.org/presentationml/2006/main">
  <p:tag name="TIMING" val="|3.5|4|5.5|6.5|4.2|7.4"/>
</p:tagLst>
</file>

<file path=ppt/tags/tag5.xml><?xml version="1.0" encoding="utf-8"?>
<p:tagLst xmlns:a="http://schemas.openxmlformats.org/drawingml/2006/main" xmlns:r="http://schemas.openxmlformats.org/officeDocument/2006/relationships" xmlns:p="http://schemas.openxmlformats.org/presentationml/2006/main">
  <p:tag name="TIMING" val="|5.8|4.9|9.5"/>
</p:tagLst>
</file>

<file path=ppt/tags/tag6.xml><?xml version="1.0" encoding="utf-8"?>
<p:tagLst xmlns:a="http://schemas.openxmlformats.org/drawingml/2006/main" xmlns:r="http://schemas.openxmlformats.org/officeDocument/2006/relationships" xmlns:p="http://schemas.openxmlformats.org/presentationml/2006/main">
  <p:tag name="TIMING" val="|5.8|7.9|5|3.3|3.7|3.8|4.5|9.5|5.1|6.9"/>
</p:tagLst>
</file>

<file path=ppt/tags/tag7.xml><?xml version="1.0" encoding="utf-8"?>
<p:tagLst xmlns:a="http://schemas.openxmlformats.org/drawingml/2006/main" xmlns:r="http://schemas.openxmlformats.org/officeDocument/2006/relationships" xmlns:p="http://schemas.openxmlformats.org/presentationml/2006/main">
  <p:tag name="TIMING" val="|6|3.7|4|2.2|4.4|5.8|2.6|1.9|1.6|2.6"/>
</p:tagLst>
</file>

<file path=ppt/tags/tag8.xml><?xml version="1.0" encoding="utf-8"?>
<p:tagLst xmlns:a="http://schemas.openxmlformats.org/drawingml/2006/main" xmlns:r="http://schemas.openxmlformats.org/officeDocument/2006/relationships" xmlns:p="http://schemas.openxmlformats.org/presentationml/2006/main">
  <p:tag name="TIMING" val="|8.2|5.5|6.3|1.2|1.4|7.8"/>
</p:tagLst>
</file>

<file path=ppt/tags/tag9.xml><?xml version="1.0" encoding="utf-8"?>
<p:tagLst xmlns:a="http://schemas.openxmlformats.org/drawingml/2006/main" xmlns:r="http://schemas.openxmlformats.org/officeDocument/2006/relationships" xmlns:p="http://schemas.openxmlformats.org/presentationml/2006/main">
  <p:tag name="TIMING" val="|2.9|3.6|19.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1452</TotalTime>
  <Words>1730</Words>
  <Application>Microsoft Office PowerPoint</Application>
  <PresentationFormat>On-screen Show (4:3)</PresentationFormat>
  <Paragraphs>186</Paragraphs>
  <Slides>27</Slides>
  <Notes>1</Notes>
  <HiddenSlides>0</HiddenSlides>
  <MMClips>27</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Clarity</vt:lpstr>
      <vt:lpstr>Module 4: Training, Implementation, Operation &amp; Maintenance</vt:lpstr>
      <vt:lpstr>Examples that refer to products are intended for illustrative purposes only, and do not imply an endorsement or recommendation of any particular product</vt:lpstr>
      <vt:lpstr>Importance of Training</vt:lpstr>
      <vt:lpstr>Training: Important Elements</vt:lpstr>
      <vt:lpstr>Training: </vt:lpstr>
      <vt:lpstr>Training: Types</vt:lpstr>
      <vt:lpstr>Training: Bidders Requirements</vt:lpstr>
      <vt:lpstr>Training: Strategy for Sustainability </vt:lpstr>
      <vt:lpstr>Training Topics: Field Equipment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Documentation</vt:lpstr>
      <vt:lpstr>Operation &amp; Maintenance: Importance </vt:lpstr>
      <vt:lpstr>Operations and Maintenance:  Maintenance Source</vt:lpstr>
      <vt:lpstr>Operations and Maintenance:  Maintenance Source Continued</vt:lpstr>
      <vt:lpstr>Operations and Maintenance:  Maintenance Source Continued</vt:lpstr>
      <vt:lpstr>Implementation, Operation and Maintenance</vt:lpstr>
      <vt:lpstr>Maintenance Documentation</vt:lpstr>
      <vt:lpstr>Maintenance Database Reports</vt:lpstr>
      <vt:lpstr>Operations and Maintenance: Sample Language for Outsources O&amp;M</vt:lpstr>
      <vt:lpstr>End of Module 4</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Workshop</dc:title>
  <dc:creator>mark</dc:creator>
  <cp:lastModifiedBy>mark</cp:lastModifiedBy>
  <cp:revision>72</cp:revision>
  <dcterms:created xsi:type="dcterms:W3CDTF">2012-06-16T22:09:18Z</dcterms:created>
  <dcterms:modified xsi:type="dcterms:W3CDTF">2012-11-05T19:54:24Z</dcterms:modified>
</cp:coreProperties>
</file>